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>
      <p:cViewPr varScale="1">
        <p:scale>
          <a:sx n="81" d="100"/>
          <a:sy n="81" d="100"/>
        </p:scale>
        <p:origin x="89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4055109" y="3517597"/>
            <a:ext cx="7438093" cy="676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900" spc="10" dirty="0">
                <a:solidFill>
                  <a:srgbClr val="0075BC"/>
                </a:solidFill>
                <a:latin typeface="Impact"/>
                <a:cs typeface="Impact"/>
              </a:rPr>
              <a:t>Introduction to Docker</a:t>
            </a:r>
            <a:endParaRPr sz="5900">
              <a:latin typeface="Impact"/>
              <a:cs typeface="Impact"/>
            </a:endParaRPr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76" y="929640"/>
            <a:ext cx="3767328" cy="23271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7979" y="435548"/>
            <a:ext cx="10046638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Successful Software Development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45280" y="2075688"/>
            <a:ext cx="2653284" cy="2215896"/>
          </a:xfrm>
          <a:custGeom>
            <a:avLst/>
            <a:gdLst/>
            <a:ahLst/>
            <a:cxnLst/>
            <a:rect l="l" t="t" r="r" b="b"/>
            <a:pathLst>
              <a:path w="2653284" h="2215896">
                <a:moveTo>
                  <a:pt x="0" y="2215896"/>
                </a:moveTo>
                <a:lnTo>
                  <a:pt x="1326642" y="0"/>
                </a:lnTo>
                <a:lnTo>
                  <a:pt x="2653284" y="221589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4774438" y="1468247"/>
            <a:ext cx="1281989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000246" y="1742291"/>
            <a:ext cx="2829950" cy="21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Monolthic Vs Microservices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171444" y="4102989"/>
            <a:ext cx="8881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329940" y="4651883"/>
            <a:ext cx="570128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Agile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563368" y="4926203"/>
            <a:ext cx="2106091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Continuous Delivery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960997" y="4196588"/>
            <a:ext cx="13565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Organization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22185" y="4745482"/>
            <a:ext cx="633907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Small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967093" y="5019802"/>
            <a:ext cx="1344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Autonomous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354189" y="5294122"/>
            <a:ext cx="571043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303655" y="408803"/>
            <a:ext cx="7715103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A Close Look at Monolithic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2254" y="2250186"/>
            <a:ext cx="1106424" cy="457200"/>
          </a:xfrm>
          <a:custGeom>
            <a:avLst/>
            <a:gdLst/>
            <a:ahLst/>
            <a:cxnLst/>
            <a:rect l="l" t="t" r="r" b="b"/>
            <a:pathLst>
              <a:path w="1106424" h="457200">
                <a:moveTo>
                  <a:pt x="0" y="457200"/>
                </a:moveTo>
                <a:lnTo>
                  <a:pt x="0" y="0"/>
                </a:lnTo>
                <a:lnTo>
                  <a:pt x="1106424" y="0"/>
                </a:lnTo>
                <a:lnTo>
                  <a:pt x="1106424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9300" y="2237232"/>
            <a:ext cx="1132332" cy="483107"/>
          </a:xfrm>
          <a:custGeom>
            <a:avLst/>
            <a:gdLst/>
            <a:ahLst/>
            <a:cxnLst/>
            <a:rect l="l" t="t" r="r" b="b"/>
            <a:pathLst>
              <a:path w="1132332" h="483107">
                <a:moveTo>
                  <a:pt x="12954" y="470154"/>
                </a:moveTo>
                <a:lnTo>
                  <a:pt x="12954" y="12954"/>
                </a:lnTo>
                <a:lnTo>
                  <a:pt x="1119378" y="12954"/>
                </a:lnTo>
                <a:lnTo>
                  <a:pt x="1119378" y="470154"/>
                </a:lnTo>
                <a:lnTo>
                  <a:pt x="12954" y="4701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2175637" y="2371147"/>
            <a:ext cx="873089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Browser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2254" y="3518153"/>
            <a:ext cx="1106424" cy="446532"/>
          </a:xfrm>
          <a:custGeom>
            <a:avLst/>
            <a:gdLst/>
            <a:ahLst/>
            <a:cxnLst/>
            <a:rect l="l" t="t" r="r" b="b"/>
            <a:pathLst>
              <a:path w="1106424" h="446532">
                <a:moveTo>
                  <a:pt x="0" y="446533"/>
                </a:moveTo>
                <a:lnTo>
                  <a:pt x="0" y="0"/>
                </a:lnTo>
                <a:lnTo>
                  <a:pt x="1106424" y="0"/>
                </a:lnTo>
                <a:lnTo>
                  <a:pt x="1106424" y="446533"/>
                </a:lnTo>
                <a:lnTo>
                  <a:pt x="0" y="446533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9300" y="3505200"/>
            <a:ext cx="1132332" cy="472440"/>
          </a:xfrm>
          <a:custGeom>
            <a:avLst/>
            <a:gdLst/>
            <a:ahLst/>
            <a:cxnLst/>
            <a:rect l="l" t="t" r="r" b="b"/>
            <a:pathLst>
              <a:path w="1132332" h="472440">
                <a:moveTo>
                  <a:pt x="12954" y="459486"/>
                </a:moveTo>
                <a:lnTo>
                  <a:pt x="12954" y="12953"/>
                </a:lnTo>
                <a:lnTo>
                  <a:pt x="1119378" y="12953"/>
                </a:lnTo>
                <a:lnTo>
                  <a:pt x="1119378" y="459486"/>
                </a:lnTo>
                <a:lnTo>
                  <a:pt x="12954" y="459486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2303653" y="3512264"/>
            <a:ext cx="618615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Client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390521" y="3756103"/>
            <a:ext cx="444300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6142" y="1567434"/>
            <a:ext cx="2578608" cy="3710940"/>
          </a:xfrm>
          <a:custGeom>
            <a:avLst/>
            <a:gdLst/>
            <a:ahLst/>
            <a:cxnLst/>
            <a:rect l="l" t="t" r="r" b="b"/>
            <a:pathLst>
              <a:path w="2578608" h="3710940">
                <a:moveTo>
                  <a:pt x="0" y="3710940"/>
                </a:moveTo>
                <a:lnTo>
                  <a:pt x="0" y="0"/>
                </a:lnTo>
                <a:lnTo>
                  <a:pt x="2578608" y="0"/>
                </a:lnTo>
                <a:lnTo>
                  <a:pt x="2578608" y="3710940"/>
                </a:lnTo>
                <a:lnTo>
                  <a:pt x="0" y="371094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3188" y="1554480"/>
            <a:ext cx="2604516" cy="3736848"/>
          </a:xfrm>
          <a:custGeom>
            <a:avLst/>
            <a:gdLst/>
            <a:ahLst/>
            <a:cxnLst/>
            <a:rect l="l" t="t" r="r" b="b"/>
            <a:pathLst>
              <a:path w="2604516" h="3736848">
                <a:moveTo>
                  <a:pt x="12954" y="3723894"/>
                </a:moveTo>
                <a:lnTo>
                  <a:pt x="12954" y="12954"/>
                </a:lnTo>
                <a:lnTo>
                  <a:pt x="2591562" y="12954"/>
                </a:lnTo>
                <a:lnTo>
                  <a:pt x="2591562" y="3723894"/>
                </a:lnTo>
                <a:lnTo>
                  <a:pt x="12954" y="372389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21046" y="2047494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8092" y="2034540"/>
            <a:ext cx="1909572" cy="559308"/>
          </a:xfrm>
          <a:custGeom>
            <a:avLst/>
            <a:gdLst/>
            <a:ahLst/>
            <a:cxnLst/>
            <a:rect l="l" t="t" r="r" b="b"/>
            <a:pathLst>
              <a:path w="1909572" h="559308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641848" y="2084276"/>
            <a:ext cx="1298242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Storefront UI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908548" y="2328116"/>
            <a:ext cx="764959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21046" y="2838450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08092" y="2825496"/>
            <a:ext cx="1909572" cy="559307"/>
          </a:xfrm>
          <a:custGeom>
            <a:avLst/>
            <a:gdLst/>
            <a:ahLst/>
            <a:cxnLst/>
            <a:rect l="l" t="t" r="r" b="b"/>
            <a:pathLst>
              <a:path w="1909572" h="559307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text 1"/>
          <p:cNvSpPr txBox="1"/>
          <p:nvPr/>
        </p:nvSpPr>
        <p:spPr>
          <a:xfrm>
            <a:off x="5891784" y="2875591"/>
            <a:ext cx="799198" cy="1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908548" y="3119960"/>
            <a:ext cx="764959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21046" y="3626358"/>
            <a:ext cx="1883664" cy="531876"/>
          </a:xfrm>
          <a:custGeom>
            <a:avLst/>
            <a:gdLst/>
            <a:ahLst/>
            <a:cxnLst/>
            <a:rect l="l" t="t" r="r" b="b"/>
            <a:pathLst>
              <a:path w="1883664" h="531876">
                <a:moveTo>
                  <a:pt x="0" y="531876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1876"/>
                </a:lnTo>
                <a:lnTo>
                  <a:pt x="0" y="531876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08092" y="3613403"/>
            <a:ext cx="1909572" cy="557784"/>
          </a:xfrm>
          <a:custGeom>
            <a:avLst/>
            <a:gdLst/>
            <a:ahLst/>
            <a:cxnLst/>
            <a:rect l="l" t="t" r="r" b="b"/>
            <a:pathLst>
              <a:path w="1909572" h="557784">
                <a:moveTo>
                  <a:pt x="12954" y="544831"/>
                </a:moveTo>
                <a:lnTo>
                  <a:pt x="12954" y="12955"/>
                </a:lnTo>
                <a:lnTo>
                  <a:pt x="1896618" y="12955"/>
                </a:lnTo>
                <a:lnTo>
                  <a:pt x="1896618" y="544831"/>
                </a:lnTo>
                <a:lnTo>
                  <a:pt x="12954" y="544831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ext 1"/>
          <p:cNvSpPr txBox="1"/>
          <p:nvPr/>
        </p:nvSpPr>
        <p:spPr>
          <a:xfrm>
            <a:off x="5856732" y="3662864"/>
            <a:ext cx="868623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Reviews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5908548" y="3907233"/>
            <a:ext cx="765365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21046" y="4357878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08092" y="4344924"/>
            <a:ext cx="1909572" cy="559308"/>
          </a:xfrm>
          <a:custGeom>
            <a:avLst/>
            <a:gdLst/>
            <a:ahLst/>
            <a:cxnLst/>
            <a:rect l="l" t="t" r="r" b="b"/>
            <a:pathLst>
              <a:path w="1909572" h="559308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text 1"/>
          <p:cNvSpPr txBox="1"/>
          <p:nvPr/>
        </p:nvSpPr>
        <p:spPr>
          <a:xfrm>
            <a:off x="5931408" y="4395273"/>
            <a:ext cx="721045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Orders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text 1"/>
          <p:cNvSpPr txBox="1"/>
          <p:nvPr/>
        </p:nvSpPr>
        <p:spPr>
          <a:xfrm>
            <a:off x="5908548" y="4639770"/>
            <a:ext cx="765365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78556" y="2404872"/>
            <a:ext cx="1766824" cy="597662"/>
          </a:xfrm>
          <a:custGeom>
            <a:avLst/>
            <a:gdLst/>
            <a:ahLst/>
            <a:cxnLst/>
            <a:rect l="l" t="t" r="r" b="b"/>
            <a:pathLst>
              <a:path w="1766824" h="597662">
                <a:moveTo>
                  <a:pt x="4064" y="0"/>
                </a:moveTo>
                <a:lnTo>
                  <a:pt x="1708404" y="559308"/>
                </a:lnTo>
                <a:lnTo>
                  <a:pt x="1704467" y="571373"/>
                </a:lnTo>
                <a:lnTo>
                  <a:pt x="0" y="12192"/>
                </a:lnTo>
                <a:close/>
                <a:moveTo>
                  <a:pt x="1706245" y="525272"/>
                </a:moveTo>
                <a:lnTo>
                  <a:pt x="1766824" y="585216"/>
                </a:lnTo>
                <a:lnTo>
                  <a:pt x="1682496" y="597662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36773" y="3398646"/>
            <a:ext cx="1809369" cy="348869"/>
          </a:xfrm>
          <a:custGeom>
            <a:avLst/>
            <a:gdLst/>
            <a:ahLst/>
            <a:cxnLst/>
            <a:rect l="l" t="t" r="r" b="b"/>
            <a:pathLst>
              <a:path w="1809369" h="348869">
                <a:moveTo>
                  <a:pt x="2286" y="348870"/>
                </a:moveTo>
                <a:lnTo>
                  <a:pt x="1747901" y="41530"/>
                </a:lnTo>
                <a:lnTo>
                  <a:pt x="1745742" y="28957"/>
                </a:lnTo>
                <a:lnTo>
                  <a:pt x="0" y="336297"/>
                </a:lnTo>
                <a:close/>
                <a:moveTo>
                  <a:pt x="1740916" y="74931"/>
                </a:moveTo>
                <a:lnTo>
                  <a:pt x="1809369" y="24257"/>
                </a:lnTo>
                <a:lnTo>
                  <a:pt x="1727708" y="0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text 1"/>
          <p:cNvSpPr txBox="1"/>
          <p:nvPr/>
        </p:nvSpPr>
        <p:spPr>
          <a:xfrm>
            <a:off x="3760978" y="2325703"/>
            <a:ext cx="619224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HTML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3467734" y="3801823"/>
            <a:ext cx="1205815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REST/JSON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47710" y="2748534"/>
            <a:ext cx="1307592" cy="877823"/>
          </a:xfrm>
          <a:custGeom>
            <a:avLst/>
            <a:gdLst/>
            <a:ahLst/>
            <a:cxnLst/>
            <a:rect l="l" t="t" r="r" b="b"/>
            <a:pathLst>
              <a:path w="1307592" h="877823">
                <a:moveTo>
                  <a:pt x="0" y="146304"/>
                </a:moveTo>
                <a:cubicBezTo>
                  <a:pt x="0" y="65531"/>
                  <a:pt x="292735" y="0"/>
                  <a:pt x="653796" y="0"/>
                </a:cubicBezTo>
                <a:cubicBezTo>
                  <a:pt x="1014857" y="0"/>
                  <a:pt x="1307592" y="65531"/>
                  <a:pt x="1307592" y="146304"/>
                </a:cubicBezTo>
                <a:lnTo>
                  <a:pt x="1307592" y="731519"/>
                </a:lnTo>
                <a:cubicBezTo>
                  <a:pt x="1307592" y="812292"/>
                  <a:pt x="1014857" y="877824"/>
                  <a:pt x="653796" y="877824"/>
                </a:cubicBezTo>
                <a:cubicBezTo>
                  <a:pt x="292735" y="877824"/>
                  <a:pt x="0" y="812292"/>
                  <a:pt x="0" y="731519"/>
                </a:cubicBez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34755" y="2881884"/>
            <a:ext cx="1333500" cy="172211"/>
          </a:xfrm>
          <a:custGeom>
            <a:avLst/>
            <a:gdLst/>
            <a:ahLst/>
            <a:cxnLst/>
            <a:rect l="l" t="t" r="r" b="b"/>
            <a:pathLst>
              <a:path w="1333500" h="172211">
                <a:moveTo>
                  <a:pt x="1320547" y="12954"/>
                </a:moveTo>
                <a:cubicBezTo>
                  <a:pt x="1320547" y="93725"/>
                  <a:pt x="1027812" y="159258"/>
                  <a:pt x="666751" y="159258"/>
                </a:cubicBezTo>
                <a:cubicBezTo>
                  <a:pt x="305690" y="159258"/>
                  <a:pt x="12955" y="93725"/>
                  <a:pt x="12955" y="12954"/>
                </a:cubicBez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4755" y="2735580"/>
            <a:ext cx="1333500" cy="903731"/>
          </a:xfrm>
          <a:custGeom>
            <a:avLst/>
            <a:gdLst/>
            <a:ahLst/>
            <a:cxnLst/>
            <a:rect l="l" t="t" r="r" b="b"/>
            <a:pathLst>
              <a:path w="1333500" h="903731">
                <a:moveTo>
                  <a:pt x="12955" y="159258"/>
                </a:moveTo>
                <a:cubicBezTo>
                  <a:pt x="12955" y="78485"/>
                  <a:pt x="305690" y="12954"/>
                  <a:pt x="666751" y="12954"/>
                </a:cubicBezTo>
                <a:cubicBezTo>
                  <a:pt x="1027812" y="12954"/>
                  <a:pt x="1320547" y="78485"/>
                  <a:pt x="1320547" y="159258"/>
                </a:cubicBezTo>
                <a:lnTo>
                  <a:pt x="1320547" y="744473"/>
                </a:lnTo>
                <a:cubicBezTo>
                  <a:pt x="1320547" y="825246"/>
                  <a:pt x="1027812" y="890778"/>
                  <a:pt x="666751" y="890778"/>
                </a:cubicBezTo>
                <a:cubicBezTo>
                  <a:pt x="305690" y="890778"/>
                  <a:pt x="12955" y="825246"/>
                  <a:pt x="12955" y="744473"/>
                </a:cubicBez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text 1"/>
          <p:cNvSpPr txBox="1"/>
          <p:nvPr/>
        </p:nvSpPr>
        <p:spPr>
          <a:xfrm>
            <a:off x="8551799" y="3152854"/>
            <a:ext cx="956707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19416" y="3182112"/>
            <a:ext cx="832103" cy="12318"/>
          </a:xfrm>
          <a:custGeom>
            <a:avLst/>
            <a:gdLst/>
            <a:ahLst/>
            <a:cxnLst/>
            <a:rect l="l" t="t" r="r" b="b"/>
            <a:pathLst>
              <a:path w="832103" h="12318">
                <a:moveTo>
                  <a:pt x="4572" y="7747"/>
                </a:moveTo>
                <a:lnTo>
                  <a:pt x="827532" y="4572"/>
                </a:lnTo>
              </a:path>
            </a:pathLst>
          </a:custGeom>
          <a:ln w="9144">
            <a:solidFill>
              <a:srgbClr val="2551A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98296" y="1491783"/>
            <a:ext cx="4872569" cy="2504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Simple to Develop, Test, Deploy &amp; Scale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98296" y="2452433"/>
            <a:ext cx="162953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5801" y="2452433"/>
            <a:ext cx="8497282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Simple to develop because of all the tools and IDEs support to that kind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55801" y="2772473"/>
            <a:ext cx="2945105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of application by default.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98296" y="3412934"/>
            <a:ext cx="162953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55801" y="3412934"/>
            <a:ext cx="8122514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Easy to deploy because all components are packed into one bundle.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98296" y="4053014"/>
            <a:ext cx="162953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55801" y="4053014"/>
            <a:ext cx="4293932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70" spc="10" dirty="0">
                <a:solidFill>
                  <a:srgbClr val="717171"/>
                </a:solidFill>
                <a:latin typeface="Arial"/>
                <a:cs typeface="Arial"/>
              </a:rPr>
              <a:t>Easy to scale the whole application.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98296" y="453253"/>
            <a:ext cx="5974231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Benefits of Monolith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" y="213360"/>
            <a:ext cx="9965436" cy="55808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98296" y="2023363"/>
            <a:ext cx="139674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55801" y="2023363"/>
            <a:ext cx="2486939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Very difficult to maintain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98296" y="2462276"/>
            <a:ext cx="139674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55801" y="2462276"/>
            <a:ext cx="5929884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One component failure will cause the whole system to fail.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98296" y="2901442"/>
            <a:ext cx="139674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55801" y="2901442"/>
            <a:ext cx="7909307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Very difficult to understand and create the patches for monolithic applications.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98296" y="3340353"/>
            <a:ext cx="139674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55801" y="3340353"/>
            <a:ext cx="5124577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Adapting to new technology is very challengeable.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98296" y="3779265"/>
            <a:ext cx="139674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55801" y="3779265"/>
            <a:ext cx="7709662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17171"/>
                </a:solidFill>
                <a:latin typeface="Arial"/>
                <a:cs typeface="Arial"/>
              </a:rPr>
              <a:t>Take a long time to startup because all the components need to get started.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98296" y="453253"/>
            <a:ext cx="7845935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Disadvantages of Monolith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8864" y="2622550"/>
            <a:ext cx="699515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Today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78864" y="3049270"/>
            <a:ext cx="3412769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8B8B8"/>
                </a:solidFill>
                <a:latin typeface="Arial"/>
                <a:cs typeface="Arial"/>
              </a:rPr>
              <a:t>-  </a:t>
            </a:r>
            <a:r>
              <a:rPr sz="1800" spc="10" dirty="0">
                <a:latin typeface="Arial"/>
                <a:cs typeface="Arial"/>
              </a:rPr>
              <a:t>Apps are constantly developed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78864" y="3475990"/>
            <a:ext cx="139674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8B8B8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807464" y="3475990"/>
            <a:ext cx="3972559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Built from loosely coupled components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78864" y="3902434"/>
            <a:ext cx="3707883" cy="21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B8B8B8"/>
                </a:solidFill>
                <a:latin typeface="Arial"/>
                <a:cs typeface="Arial"/>
              </a:rPr>
              <a:t>-  </a:t>
            </a:r>
            <a:r>
              <a:rPr sz="1800" spc="10" dirty="0">
                <a:latin typeface="Arial"/>
                <a:cs typeface="Arial"/>
              </a:rPr>
              <a:t>Newer version are deployed often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578864" y="4329811"/>
            <a:ext cx="3732732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- Deployed to a multitude of servers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600456"/>
            <a:ext cx="7139940" cy="967739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6056376" y="2628900"/>
            <a:ext cx="655320" cy="542544"/>
          </a:xfrm>
          <a:custGeom>
            <a:avLst/>
            <a:gdLst/>
            <a:ahLst/>
            <a:cxnLst/>
            <a:rect l="l" t="t" r="r" b="b"/>
            <a:pathLst>
              <a:path w="655320" h="542544">
                <a:moveTo>
                  <a:pt x="0" y="90424"/>
                </a:moveTo>
                <a:cubicBezTo>
                  <a:pt x="0" y="40513"/>
                  <a:pt x="40513" y="0"/>
                  <a:pt x="90424" y="0"/>
                </a:cubicBezTo>
                <a:lnTo>
                  <a:pt x="564896" y="0"/>
                </a:lnTo>
                <a:cubicBezTo>
                  <a:pt x="614806" y="0"/>
                  <a:pt x="655320" y="40513"/>
                  <a:pt x="655320" y="90424"/>
                </a:cubicBezTo>
                <a:lnTo>
                  <a:pt x="655320" y="452120"/>
                </a:lnTo>
                <a:cubicBezTo>
                  <a:pt x="655320" y="502031"/>
                  <a:pt x="614806" y="542544"/>
                  <a:pt x="564896" y="542544"/>
                </a:cubicBezTo>
                <a:lnTo>
                  <a:pt x="90424" y="542544"/>
                </a:lnTo>
                <a:cubicBezTo>
                  <a:pt x="40513" y="542544"/>
                  <a:pt x="0" y="502031"/>
                  <a:pt x="0" y="452120"/>
                </a:cubicBezTo>
                <a:close/>
              </a:path>
            </a:pathLst>
          </a:custGeom>
          <a:solidFill>
            <a:srgbClr val="4C7ACD">
              <a:alpha val="43922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63055" y="1757934"/>
            <a:ext cx="1869185" cy="734060"/>
          </a:xfrm>
          <a:custGeom>
            <a:avLst/>
            <a:gdLst/>
            <a:ahLst/>
            <a:cxnLst/>
            <a:rect l="l" t="t" r="r" b="b"/>
            <a:pathLst>
              <a:path w="1869185" h="734060">
                <a:moveTo>
                  <a:pt x="190246" y="245110"/>
                </a:moveTo>
                <a:cubicBezTo>
                  <a:pt x="169163" y="163322"/>
                  <a:pt x="277368" y="88011"/>
                  <a:pt x="431673" y="76835"/>
                </a:cubicBezTo>
                <a:cubicBezTo>
                  <a:pt x="494284" y="72390"/>
                  <a:pt x="557784" y="79121"/>
                  <a:pt x="612267" y="96012"/>
                </a:cubicBezTo>
                <a:cubicBezTo>
                  <a:pt x="670051" y="38354"/>
                  <a:pt x="804799" y="16510"/>
                  <a:pt x="913511" y="47117"/>
                </a:cubicBezTo>
                <a:cubicBezTo>
                  <a:pt x="932561" y="52451"/>
                  <a:pt x="949960" y="59182"/>
                  <a:pt x="965326" y="67183"/>
                </a:cubicBezTo>
                <a:cubicBezTo>
                  <a:pt x="1010158" y="19431"/>
                  <a:pt x="1119759" y="0"/>
                  <a:pt x="1209801" y="23876"/>
                </a:cubicBezTo>
                <a:cubicBezTo>
                  <a:pt x="1234694" y="30480"/>
                  <a:pt x="1256538" y="40005"/>
                  <a:pt x="1273429" y="51816"/>
                </a:cubicBezTo>
                <a:cubicBezTo>
                  <a:pt x="1345819" y="6604"/>
                  <a:pt x="1473835" y="1016"/>
                  <a:pt x="1559306" y="39370"/>
                </a:cubicBezTo>
                <a:cubicBezTo>
                  <a:pt x="1595247" y="55372"/>
                  <a:pt x="1619504" y="77597"/>
                  <a:pt x="1627759" y="102108"/>
                </a:cubicBezTo>
                <a:cubicBezTo>
                  <a:pt x="1746504" y="119253"/>
                  <a:pt x="1816481" y="184277"/>
                  <a:pt x="1784223" y="247269"/>
                </a:cubicBezTo>
                <a:cubicBezTo>
                  <a:pt x="1781556" y="252603"/>
                  <a:pt x="1778127" y="257810"/>
                  <a:pt x="1774063" y="262890"/>
                </a:cubicBezTo>
                <a:cubicBezTo>
                  <a:pt x="1869186" y="328549"/>
                  <a:pt x="1845945" y="422656"/>
                  <a:pt x="1721993" y="473075"/>
                </a:cubicBezTo>
                <a:cubicBezTo>
                  <a:pt x="1683385" y="488823"/>
                  <a:pt x="1637792" y="498983"/>
                  <a:pt x="1589659" y="502666"/>
                </a:cubicBezTo>
                <a:cubicBezTo>
                  <a:pt x="1588516" y="573278"/>
                  <a:pt x="1479550" y="630047"/>
                  <a:pt x="1346073" y="629539"/>
                </a:cubicBezTo>
                <a:cubicBezTo>
                  <a:pt x="1301496" y="629285"/>
                  <a:pt x="1257935" y="622681"/>
                  <a:pt x="1220088" y="610108"/>
                </a:cubicBezTo>
                <a:cubicBezTo>
                  <a:pt x="1174876" y="689356"/>
                  <a:pt x="1017524" y="734060"/>
                  <a:pt x="868426" y="710184"/>
                </a:cubicBezTo>
                <a:cubicBezTo>
                  <a:pt x="805942" y="700024"/>
                  <a:pt x="751967" y="678815"/>
                  <a:pt x="715645" y="649986"/>
                </a:cubicBezTo>
                <a:cubicBezTo>
                  <a:pt x="562991" y="698754"/>
                  <a:pt x="364871" y="672592"/>
                  <a:pt x="273176" y="591312"/>
                </a:cubicBezTo>
                <a:cubicBezTo>
                  <a:pt x="272034" y="590296"/>
                  <a:pt x="270891" y="589280"/>
                  <a:pt x="269748" y="588264"/>
                </a:cubicBezTo>
                <a:cubicBezTo>
                  <a:pt x="169926" y="594487"/>
                  <a:pt x="79375" y="556641"/>
                  <a:pt x="67691" y="503936"/>
                </a:cubicBezTo>
                <a:cubicBezTo>
                  <a:pt x="61468" y="475742"/>
                  <a:pt x="78994" y="447548"/>
                  <a:pt x="115570" y="426974"/>
                </a:cubicBezTo>
                <a:cubicBezTo>
                  <a:pt x="29083" y="399923"/>
                  <a:pt x="0" y="340741"/>
                  <a:pt x="50673" y="294640"/>
                </a:cubicBezTo>
                <a:cubicBezTo>
                  <a:pt x="79883" y="268097"/>
                  <a:pt x="131191" y="250444"/>
                  <a:pt x="188722" y="247269"/>
                </a:cubicBez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7151497" y="1840230"/>
            <a:ext cx="795984" cy="1429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Customer/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252081" y="2023110"/>
            <a:ext cx="593445" cy="1429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Clients/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316089" y="2205990"/>
            <a:ext cx="466649" cy="1429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72584" y="2271522"/>
            <a:ext cx="794004" cy="485393"/>
          </a:xfrm>
          <a:custGeom>
            <a:avLst/>
            <a:gdLst/>
            <a:ahLst/>
            <a:cxnLst/>
            <a:rect l="l" t="t" r="r" b="b"/>
            <a:pathLst>
              <a:path w="794004" h="485393">
                <a:moveTo>
                  <a:pt x="0" y="0"/>
                </a:moveTo>
                <a:cubicBezTo>
                  <a:pt x="0" y="38354"/>
                  <a:pt x="177800" y="69342"/>
                  <a:pt x="397002" y="69342"/>
                </a:cubicBezTo>
                <a:cubicBezTo>
                  <a:pt x="616204" y="69342"/>
                  <a:pt x="794004" y="38354"/>
                  <a:pt x="794004" y="0"/>
                </a:cubicBezTo>
                <a:lnTo>
                  <a:pt x="794004" y="416052"/>
                </a:lnTo>
                <a:cubicBezTo>
                  <a:pt x="794004" y="454406"/>
                  <a:pt x="616204" y="485393"/>
                  <a:pt x="397002" y="485393"/>
                </a:cubicBezTo>
                <a:cubicBezTo>
                  <a:pt x="177800" y="485393"/>
                  <a:pt x="0" y="454406"/>
                  <a:pt x="0" y="416052"/>
                </a:cubicBezTo>
                <a:close/>
              </a:path>
            </a:pathLst>
          </a:custGeom>
          <a:solidFill>
            <a:srgbClr val="FFE1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72584" y="2202180"/>
            <a:ext cx="794004" cy="138684"/>
          </a:xfrm>
          <a:custGeom>
            <a:avLst/>
            <a:gdLst/>
            <a:ahLst/>
            <a:cxnLst/>
            <a:rect l="l" t="t" r="r" b="b"/>
            <a:pathLst>
              <a:path w="794004" h="138684">
                <a:moveTo>
                  <a:pt x="0" y="69342"/>
                </a:moveTo>
                <a:cubicBezTo>
                  <a:pt x="0" y="30988"/>
                  <a:pt x="177800" y="0"/>
                  <a:pt x="397002" y="0"/>
                </a:cubicBezTo>
                <a:cubicBezTo>
                  <a:pt x="616204" y="0"/>
                  <a:pt x="794004" y="30988"/>
                  <a:pt x="794004" y="69342"/>
                </a:cubicBezTo>
                <a:cubicBezTo>
                  <a:pt x="794004" y="107696"/>
                  <a:pt x="616204" y="138684"/>
                  <a:pt x="397002" y="138684"/>
                </a:cubicBezTo>
                <a:cubicBezTo>
                  <a:pt x="177800" y="138684"/>
                  <a:pt x="0" y="107696"/>
                  <a:pt x="0" y="69342"/>
                </a:cubicBezTo>
                <a:close/>
              </a:path>
            </a:pathLst>
          </a:custGeom>
          <a:solidFill>
            <a:srgbClr val="FFEDB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4918202" y="2355432"/>
            <a:ext cx="342711" cy="1318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808220" y="2523602"/>
            <a:ext cx="560271" cy="1315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28488" y="2546350"/>
            <a:ext cx="628015" cy="391287"/>
          </a:xfrm>
          <a:custGeom>
            <a:avLst/>
            <a:gdLst/>
            <a:ahLst/>
            <a:cxnLst/>
            <a:rect l="l" t="t" r="r" b="b"/>
            <a:pathLst>
              <a:path w="628015" h="391287">
                <a:moveTo>
                  <a:pt x="0" y="0"/>
                </a:moveTo>
                <a:lnTo>
                  <a:pt x="313944" y="0"/>
                </a:lnTo>
                <a:cubicBezTo>
                  <a:pt x="317500" y="0"/>
                  <a:pt x="320294" y="2794"/>
                  <a:pt x="320294" y="6350"/>
                </a:cubicBezTo>
                <a:lnTo>
                  <a:pt x="320294" y="353187"/>
                </a:lnTo>
                <a:lnTo>
                  <a:pt x="313944" y="346837"/>
                </a:lnTo>
                <a:lnTo>
                  <a:pt x="564515" y="346837"/>
                </a:lnTo>
                <a:lnTo>
                  <a:pt x="564515" y="359537"/>
                </a:lnTo>
                <a:lnTo>
                  <a:pt x="313944" y="359537"/>
                </a:lnTo>
                <a:cubicBezTo>
                  <a:pt x="310515" y="359537"/>
                  <a:pt x="307594" y="356743"/>
                  <a:pt x="307594" y="353187"/>
                </a:cubicBezTo>
                <a:lnTo>
                  <a:pt x="307594" y="6350"/>
                </a:lnTo>
                <a:lnTo>
                  <a:pt x="313944" y="12700"/>
                </a:lnTo>
                <a:lnTo>
                  <a:pt x="0" y="12700"/>
                </a:lnTo>
                <a:close/>
                <a:moveTo>
                  <a:pt x="551815" y="315087"/>
                </a:moveTo>
                <a:lnTo>
                  <a:pt x="628015" y="353187"/>
                </a:lnTo>
                <a:lnTo>
                  <a:pt x="551815" y="391287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52" y="2743200"/>
            <a:ext cx="310896" cy="312420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6669024" y="2893821"/>
            <a:ext cx="644270" cy="366522"/>
          </a:xfrm>
          <a:custGeom>
            <a:avLst/>
            <a:gdLst/>
            <a:ahLst/>
            <a:cxnLst/>
            <a:rect l="l" t="t" r="r" b="b"/>
            <a:pathLst>
              <a:path w="644270" h="366522">
                <a:moveTo>
                  <a:pt x="0" y="0"/>
                </a:moveTo>
                <a:lnTo>
                  <a:pt x="322199" y="0"/>
                </a:lnTo>
                <a:cubicBezTo>
                  <a:pt x="325628" y="0"/>
                  <a:pt x="328549" y="2794"/>
                  <a:pt x="328549" y="6350"/>
                </a:cubicBezTo>
                <a:lnTo>
                  <a:pt x="328549" y="328423"/>
                </a:lnTo>
                <a:lnTo>
                  <a:pt x="322199" y="322073"/>
                </a:lnTo>
                <a:lnTo>
                  <a:pt x="580770" y="322073"/>
                </a:lnTo>
                <a:lnTo>
                  <a:pt x="580770" y="334773"/>
                </a:lnTo>
                <a:lnTo>
                  <a:pt x="322199" y="334773"/>
                </a:lnTo>
                <a:cubicBezTo>
                  <a:pt x="318643" y="334773"/>
                  <a:pt x="315849" y="331979"/>
                  <a:pt x="315849" y="328423"/>
                </a:cubicBezTo>
                <a:lnTo>
                  <a:pt x="315849" y="6350"/>
                </a:lnTo>
                <a:lnTo>
                  <a:pt x="322199" y="12700"/>
                </a:lnTo>
                <a:lnTo>
                  <a:pt x="0" y="12700"/>
                </a:lnTo>
                <a:close/>
                <a:moveTo>
                  <a:pt x="568070" y="290323"/>
                </a:moveTo>
                <a:lnTo>
                  <a:pt x="644270" y="328423"/>
                </a:lnTo>
                <a:lnTo>
                  <a:pt x="568070" y="366523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01484" y="2900171"/>
            <a:ext cx="655320" cy="542544"/>
          </a:xfrm>
          <a:custGeom>
            <a:avLst/>
            <a:gdLst/>
            <a:ahLst/>
            <a:cxnLst/>
            <a:rect l="l" t="t" r="r" b="b"/>
            <a:pathLst>
              <a:path w="655320" h="542544">
                <a:moveTo>
                  <a:pt x="0" y="90425"/>
                </a:moveTo>
                <a:cubicBezTo>
                  <a:pt x="0" y="40513"/>
                  <a:pt x="40513" y="0"/>
                  <a:pt x="90423" y="0"/>
                </a:cubicBezTo>
                <a:lnTo>
                  <a:pt x="564896" y="0"/>
                </a:lnTo>
                <a:cubicBezTo>
                  <a:pt x="614807" y="0"/>
                  <a:pt x="655320" y="40513"/>
                  <a:pt x="655320" y="90425"/>
                </a:cubicBezTo>
                <a:lnTo>
                  <a:pt x="655320" y="452121"/>
                </a:lnTo>
                <a:cubicBezTo>
                  <a:pt x="655320" y="502032"/>
                  <a:pt x="614807" y="542544"/>
                  <a:pt x="564896" y="542544"/>
                </a:cubicBezTo>
                <a:lnTo>
                  <a:pt x="90423" y="542544"/>
                </a:lnTo>
                <a:cubicBezTo>
                  <a:pt x="40513" y="542544"/>
                  <a:pt x="0" y="502032"/>
                  <a:pt x="0" y="452121"/>
                </a:cubicBezTo>
                <a:close/>
              </a:path>
            </a:pathLst>
          </a:custGeom>
          <a:solidFill>
            <a:srgbClr val="4C7ACD">
              <a:alpha val="43922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028" y="2974848"/>
            <a:ext cx="327660" cy="391667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742432" y="4777105"/>
            <a:ext cx="794004" cy="486791"/>
          </a:xfrm>
          <a:custGeom>
            <a:avLst/>
            <a:gdLst/>
            <a:ahLst/>
            <a:cxnLst/>
            <a:rect l="l" t="t" r="r" b="b"/>
            <a:pathLst>
              <a:path w="794004" h="486791">
                <a:moveTo>
                  <a:pt x="0" y="0"/>
                </a:moveTo>
                <a:cubicBezTo>
                  <a:pt x="0" y="38481"/>
                  <a:pt x="177800" y="69596"/>
                  <a:pt x="397002" y="69596"/>
                </a:cubicBezTo>
                <a:cubicBezTo>
                  <a:pt x="616204" y="69596"/>
                  <a:pt x="794004" y="38481"/>
                  <a:pt x="794004" y="0"/>
                </a:cubicBezTo>
                <a:lnTo>
                  <a:pt x="794004" y="417195"/>
                </a:lnTo>
                <a:cubicBezTo>
                  <a:pt x="794004" y="455676"/>
                  <a:pt x="616204" y="486791"/>
                  <a:pt x="397002" y="486791"/>
                </a:cubicBezTo>
                <a:cubicBezTo>
                  <a:pt x="177800" y="486791"/>
                  <a:pt x="0" y="455676"/>
                  <a:pt x="0" y="417195"/>
                </a:cubicBezTo>
                <a:close/>
              </a:path>
            </a:pathLst>
          </a:custGeom>
          <a:solidFill>
            <a:srgbClr val="FFE1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42432" y="4707636"/>
            <a:ext cx="794004" cy="139065"/>
          </a:xfrm>
          <a:custGeom>
            <a:avLst/>
            <a:gdLst/>
            <a:ahLst/>
            <a:cxnLst/>
            <a:rect l="l" t="t" r="r" b="b"/>
            <a:pathLst>
              <a:path w="794004" h="139065">
                <a:moveTo>
                  <a:pt x="0" y="69469"/>
                </a:moveTo>
                <a:cubicBezTo>
                  <a:pt x="0" y="31115"/>
                  <a:pt x="177800" y="0"/>
                  <a:pt x="397002" y="0"/>
                </a:cubicBezTo>
                <a:cubicBezTo>
                  <a:pt x="616204" y="0"/>
                  <a:pt x="794004" y="31115"/>
                  <a:pt x="794004" y="69469"/>
                </a:cubicBezTo>
                <a:cubicBezTo>
                  <a:pt x="794004" y="107950"/>
                  <a:pt x="616204" y="139065"/>
                  <a:pt x="397002" y="139065"/>
                </a:cubicBezTo>
                <a:cubicBezTo>
                  <a:pt x="177800" y="139065"/>
                  <a:pt x="0" y="107950"/>
                  <a:pt x="0" y="69469"/>
                </a:cubicBezTo>
                <a:close/>
              </a:path>
            </a:pathLst>
          </a:custGeom>
          <a:solidFill>
            <a:srgbClr val="FFEDB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5989066" y="4863323"/>
            <a:ext cx="342107" cy="1315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879338" y="5030963"/>
            <a:ext cx="560271" cy="1315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22236" y="4278757"/>
            <a:ext cx="794004" cy="486791"/>
          </a:xfrm>
          <a:custGeom>
            <a:avLst/>
            <a:gdLst/>
            <a:ahLst/>
            <a:cxnLst/>
            <a:rect l="l" t="t" r="r" b="b"/>
            <a:pathLst>
              <a:path w="794004" h="486791">
                <a:moveTo>
                  <a:pt x="0" y="0"/>
                </a:moveTo>
                <a:cubicBezTo>
                  <a:pt x="0" y="38481"/>
                  <a:pt x="177800" y="69596"/>
                  <a:pt x="397002" y="69596"/>
                </a:cubicBezTo>
                <a:cubicBezTo>
                  <a:pt x="616204" y="69596"/>
                  <a:pt x="794004" y="38481"/>
                  <a:pt x="794004" y="0"/>
                </a:cubicBezTo>
                <a:lnTo>
                  <a:pt x="794004" y="417195"/>
                </a:lnTo>
                <a:cubicBezTo>
                  <a:pt x="794004" y="455676"/>
                  <a:pt x="616204" y="486791"/>
                  <a:pt x="397002" y="486791"/>
                </a:cubicBezTo>
                <a:cubicBezTo>
                  <a:pt x="177800" y="486791"/>
                  <a:pt x="0" y="455676"/>
                  <a:pt x="0" y="417195"/>
                </a:cubicBezTo>
                <a:close/>
              </a:path>
            </a:pathLst>
          </a:custGeom>
          <a:solidFill>
            <a:srgbClr val="FFE18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22236" y="4209288"/>
            <a:ext cx="794004" cy="139065"/>
          </a:xfrm>
          <a:custGeom>
            <a:avLst/>
            <a:gdLst/>
            <a:ahLst/>
            <a:cxnLst/>
            <a:rect l="l" t="t" r="r" b="b"/>
            <a:pathLst>
              <a:path w="794004" h="139065">
                <a:moveTo>
                  <a:pt x="0" y="69469"/>
                </a:moveTo>
                <a:cubicBezTo>
                  <a:pt x="0" y="31115"/>
                  <a:pt x="177800" y="0"/>
                  <a:pt x="397002" y="0"/>
                </a:cubicBezTo>
                <a:cubicBezTo>
                  <a:pt x="616204" y="0"/>
                  <a:pt x="794004" y="31115"/>
                  <a:pt x="794004" y="69469"/>
                </a:cubicBezTo>
                <a:cubicBezTo>
                  <a:pt x="794004" y="107950"/>
                  <a:pt x="616204" y="139065"/>
                  <a:pt x="397002" y="139065"/>
                </a:cubicBezTo>
                <a:cubicBezTo>
                  <a:pt x="177800" y="139065"/>
                  <a:pt x="0" y="107950"/>
                  <a:pt x="0" y="69469"/>
                </a:cubicBezTo>
                <a:close/>
              </a:path>
            </a:pathLst>
          </a:custGeom>
          <a:solidFill>
            <a:srgbClr val="FFEDB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7468869" y="4364086"/>
            <a:ext cx="342108" cy="1315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359142" y="4531726"/>
            <a:ext cx="560270" cy="1315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07300" y="3442589"/>
            <a:ext cx="76200" cy="767207"/>
          </a:xfrm>
          <a:custGeom>
            <a:avLst/>
            <a:gdLst/>
            <a:ahLst/>
            <a:cxnLst/>
            <a:rect l="l" t="t" r="r" b="b"/>
            <a:pathLst>
              <a:path w="76200" h="767207">
                <a:moveTo>
                  <a:pt x="25146" y="0"/>
                </a:moveTo>
                <a:lnTo>
                  <a:pt x="44831" y="703580"/>
                </a:lnTo>
                <a:lnTo>
                  <a:pt x="32131" y="703961"/>
                </a:lnTo>
                <a:lnTo>
                  <a:pt x="12446" y="254"/>
                </a:lnTo>
                <a:close/>
                <a:moveTo>
                  <a:pt x="76200" y="689991"/>
                </a:moveTo>
                <a:lnTo>
                  <a:pt x="40259" y="767207"/>
                </a:lnTo>
                <a:lnTo>
                  <a:pt x="0" y="692150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50150" y="2477389"/>
            <a:ext cx="75818" cy="383920"/>
          </a:xfrm>
          <a:custGeom>
            <a:avLst/>
            <a:gdLst/>
            <a:ahLst/>
            <a:cxnLst/>
            <a:rect l="l" t="t" r="r" b="b"/>
            <a:pathLst>
              <a:path w="75818" h="383920">
                <a:moveTo>
                  <a:pt x="62738" y="0"/>
                </a:moveTo>
                <a:lnTo>
                  <a:pt x="30353" y="320039"/>
                </a:lnTo>
                <a:lnTo>
                  <a:pt x="42926" y="321437"/>
                </a:lnTo>
                <a:lnTo>
                  <a:pt x="75311" y="1270"/>
                </a:lnTo>
                <a:close/>
                <a:moveTo>
                  <a:pt x="0" y="304292"/>
                </a:moveTo>
                <a:lnTo>
                  <a:pt x="30226" y="383920"/>
                </a:lnTo>
                <a:lnTo>
                  <a:pt x="75818" y="311912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66" y="3115056"/>
            <a:ext cx="599567" cy="1450467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76" y="2628900"/>
            <a:ext cx="342900" cy="376428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8321040" y="2546604"/>
            <a:ext cx="655320" cy="542544"/>
          </a:xfrm>
          <a:custGeom>
            <a:avLst/>
            <a:gdLst/>
            <a:ahLst/>
            <a:cxnLst/>
            <a:rect l="l" t="t" r="r" b="b"/>
            <a:pathLst>
              <a:path w="655320" h="542544">
                <a:moveTo>
                  <a:pt x="0" y="90424"/>
                </a:moveTo>
                <a:cubicBezTo>
                  <a:pt x="0" y="40513"/>
                  <a:pt x="40513" y="0"/>
                  <a:pt x="90424" y="0"/>
                </a:cubicBezTo>
                <a:lnTo>
                  <a:pt x="564896" y="0"/>
                </a:lnTo>
                <a:cubicBezTo>
                  <a:pt x="614807" y="0"/>
                  <a:pt x="655320" y="40513"/>
                  <a:pt x="655320" y="90424"/>
                </a:cubicBezTo>
                <a:lnTo>
                  <a:pt x="655320" y="452120"/>
                </a:lnTo>
                <a:cubicBezTo>
                  <a:pt x="655320" y="502030"/>
                  <a:pt x="614807" y="542544"/>
                  <a:pt x="564896" y="542544"/>
                </a:cubicBezTo>
                <a:lnTo>
                  <a:pt x="90424" y="542544"/>
                </a:lnTo>
                <a:cubicBezTo>
                  <a:pt x="40513" y="542544"/>
                  <a:pt x="0" y="502030"/>
                  <a:pt x="0" y="452120"/>
                </a:cubicBezTo>
                <a:close/>
              </a:path>
            </a:pathLst>
          </a:custGeom>
          <a:solidFill>
            <a:srgbClr val="4C7ACD">
              <a:alpha val="43922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61"/>
          <p:cNvSpPr/>
          <p:nvPr/>
        </p:nvSpPr>
        <p:spPr>
          <a:xfrm>
            <a:off x="6189218" y="4120642"/>
            <a:ext cx="76200" cy="573405"/>
          </a:xfrm>
          <a:custGeom>
            <a:avLst/>
            <a:gdLst/>
            <a:ahLst/>
            <a:cxnLst/>
            <a:rect l="l" t="t" r="r" b="b"/>
            <a:pathLst>
              <a:path w="76200" h="573405">
                <a:moveTo>
                  <a:pt x="24384" y="0"/>
                </a:moveTo>
                <a:lnTo>
                  <a:pt x="44958" y="509651"/>
                </a:lnTo>
                <a:lnTo>
                  <a:pt x="32258" y="510159"/>
                </a:lnTo>
                <a:lnTo>
                  <a:pt x="11684" y="508"/>
                </a:lnTo>
                <a:close/>
                <a:moveTo>
                  <a:pt x="76200" y="495681"/>
                </a:moveTo>
                <a:lnTo>
                  <a:pt x="41148" y="573405"/>
                </a:lnTo>
                <a:lnTo>
                  <a:pt x="0" y="498729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62"/>
          <p:cNvSpPr/>
          <p:nvPr/>
        </p:nvSpPr>
        <p:spPr>
          <a:xfrm>
            <a:off x="5939028" y="3610356"/>
            <a:ext cx="655320" cy="542544"/>
          </a:xfrm>
          <a:custGeom>
            <a:avLst/>
            <a:gdLst/>
            <a:ahLst/>
            <a:cxnLst/>
            <a:rect l="l" t="t" r="r" b="b"/>
            <a:pathLst>
              <a:path w="655320" h="542544">
                <a:moveTo>
                  <a:pt x="0" y="90424"/>
                </a:moveTo>
                <a:cubicBezTo>
                  <a:pt x="0" y="40513"/>
                  <a:pt x="40513" y="0"/>
                  <a:pt x="90424" y="0"/>
                </a:cubicBezTo>
                <a:lnTo>
                  <a:pt x="564896" y="0"/>
                </a:lnTo>
                <a:cubicBezTo>
                  <a:pt x="614807" y="0"/>
                  <a:pt x="655320" y="40513"/>
                  <a:pt x="655320" y="90424"/>
                </a:cubicBezTo>
                <a:lnTo>
                  <a:pt x="655320" y="452120"/>
                </a:lnTo>
                <a:cubicBezTo>
                  <a:pt x="655320" y="502031"/>
                  <a:pt x="614807" y="542544"/>
                  <a:pt x="564896" y="542544"/>
                </a:cubicBezTo>
                <a:lnTo>
                  <a:pt x="90424" y="542544"/>
                </a:lnTo>
                <a:cubicBezTo>
                  <a:pt x="40513" y="542544"/>
                  <a:pt x="0" y="502031"/>
                  <a:pt x="0" y="452120"/>
                </a:cubicBezTo>
                <a:close/>
              </a:path>
            </a:pathLst>
          </a:custGeom>
          <a:solidFill>
            <a:srgbClr val="4C7ACD">
              <a:alpha val="43922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64" y="3636264"/>
            <a:ext cx="460248" cy="431292"/>
          </a:xfrm>
          <a:prstGeom prst="rect">
            <a:avLst/>
          </a:prstGeom>
        </p:spPr>
      </p:pic>
      <p:sp>
        <p:nvSpPr>
          <p:cNvPr id="19" name="object 63"/>
          <p:cNvSpPr/>
          <p:nvPr/>
        </p:nvSpPr>
        <p:spPr>
          <a:xfrm>
            <a:off x="6643116" y="3311652"/>
            <a:ext cx="580136" cy="520065"/>
          </a:xfrm>
          <a:custGeom>
            <a:avLst/>
            <a:gdLst/>
            <a:ahLst/>
            <a:cxnLst/>
            <a:rect l="l" t="t" r="r" b="b"/>
            <a:pathLst>
              <a:path w="580136" h="520065">
                <a:moveTo>
                  <a:pt x="0" y="520065"/>
                </a:moveTo>
                <a:lnTo>
                  <a:pt x="290068" y="520065"/>
                </a:lnTo>
                <a:cubicBezTo>
                  <a:pt x="293624" y="520065"/>
                  <a:pt x="296418" y="517271"/>
                  <a:pt x="296418" y="513715"/>
                </a:cubicBezTo>
                <a:lnTo>
                  <a:pt x="296418" y="38100"/>
                </a:lnTo>
                <a:lnTo>
                  <a:pt x="290068" y="44450"/>
                </a:lnTo>
                <a:lnTo>
                  <a:pt x="516636" y="44450"/>
                </a:lnTo>
                <a:lnTo>
                  <a:pt x="516636" y="31750"/>
                </a:lnTo>
                <a:lnTo>
                  <a:pt x="290068" y="31750"/>
                </a:lnTo>
                <a:cubicBezTo>
                  <a:pt x="286512" y="31750"/>
                  <a:pt x="283718" y="34544"/>
                  <a:pt x="283718" y="38100"/>
                </a:cubicBezTo>
                <a:lnTo>
                  <a:pt x="283718" y="513715"/>
                </a:lnTo>
                <a:lnTo>
                  <a:pt x="290068" y="507365"/>
                </a:lnTo>
                <a:lnTo>
                  <a:pt x="0" y="507365"/>
                </a:lnTo>
                <a:close/>
                <a:moveTo>
                  <a:pt x="503936" y="76200"/>
                </a:moveTo>
                <a:lnTo>
                  <a:pt x="580136" y="38100"/>
                </a:lnTo>
                <a:lnTo>
                  <a:pt x="503936" y="0"/>
                </a:lnTo>
                <a:close/>
              </a:path>
            </a:pathLst>
          </a:custGeom>
          <a:solidFill>
            <a:srgbClr val="2551A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7755153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Microservice Architecture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938266" y="2047494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25312" y="2034540"/>
            <a:ext cx="1909572" cy="559308"/>
          </a:xfrm>
          <a:custGeom>
            <a:avLst/>
            <a:gdLst/>
            <a:ahLst/>
            <a:cxnLst/>
            <a:rect l="l" t="t" r="r" b="b"/>
            <a:pathLst>
              <a:path w="1909572" h="559308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508750" y="2084276"/>
            <a:ext cx="799014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520942" y="2328116"/>
            <a:ext cx="77387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938266" y="2838450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25312" y="2825496"/>
            <a:ext cx="1909572" cy="559307"/>
          </a:xfrm>
          <a:custGeom>
            <a:avLst/>
            <a:gdLst/>
            <a:ahLst/>
            <a:cxnLst/>
            <a:rect l="l" t="t" r="r" b="b"/>
            <a:pathLst>
              <a:path w="1909572" h="559307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6473698" y="2875591"/>
            <a:ext cx="868622" cy="1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Reviews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520942" y="3119960"/>
            <a:ext cx="773878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938266" y="3626358"/>
            <a:ext cx="1883664" cy="531876"/>
          </a:xfrm>
          <a:custGeom>
            <a:avLst/>
            <a:gdLst/>
            <a:ahLst/>
            <a:cxnLst/>
            <a:rect l="l" t="t" r="r" b="b"/>
            <a:pathLst>
              <a:path w="1883664" h="531876">
                <a:moveTo>
                  <a:pt x="0" y="531876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1876"/>
                </a:lnTo>
                <a:lnTo>
                  <a:pt x="0" y="531876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25312" y="3613403"/>
            <a:ext cx="1909572" cy="557784"/>
          </a:xfrm>
          <a:custGeom>
            <a:avLst/>
            <a:gdLst/>
            <a:ahLst/>
            <a:cxnLst/>
            <a:rect l="l" t="t" r="r" b="b"/>
            <a:pathLst>
              <a:path w="1909572" h="557784">
                <a:moveTo>
                  <a:pt x="12954" y="544831"/>
                </a:moveTo>
                <a:lnTo>
                  <a:pt x="12954" y="12955"/>
                </a:lnTo>
                <a:lnTo>
                  <a:pt x="1896618" y="12955"/>
                </a:lnTo>
                <a:lnTo>
                  <a:pt x="1896618" y="544831"/>
                </a:lnTo>
                <a:lnTo>
                  <a:pt x="12954" y="544831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6604762" y="3662864"/>
            <a:ext cx="608178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20942" y="3907233"/>
            <a:ext cx="77387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70"/>
          <p:cNvSpPr/>
          <p:nvPr/>
        </p:nvSpPr>
        <p:spPr>
          <a:xfrm>
            <a:off x="5938266" y="4357878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71"/>
          <p:cNvSpPr/>
          <p:nvPr/>
        </p:nvSpPr>
        <p:spPr>
          <a:xfrm>
            <a:off x="5925312" y="4344924"/>
            <a:ext cx="1909572" cy="559308"/>
          </a:xfrm>
          <a:custGeom>
            <a:avLst/>
            <a:gdLst/>
            <a:ahLst/>
            <a:cxnLst/>
            <a:rect l="l" t="t" r="r" b="b"/>
            <a:pathLst>
              <a:path w="1909572" h="559308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6778498" y="4395273"/>
            <a:ext cx="259430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520942" y="4639770"/>
            <a:ext cx="77387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Service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72"/>
          <p:cNvSpPr/>
          <p:nvPr/>
        </p:nvSpPr>
        <p:spPr>
          <a:xfrm>
            <a:off x="8376666" y="2047494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363712" y="2034540"/>
            <a:ext cx="1909573" cy="559308"/>
          </a:xfrm>
          <a:custGeom>
            <a:avLst/>
            <a:gdLst/>
            <a:ahLst/>
            <a:cxnLst/>
            <a:rect l="l" t="t" r="r" b="b"/>
            <a:pathLst>
              <a:path w="1909573" h="559308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8947404" y="2084276"/>
            <a:ext cx="799014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868156" y="2328116"/>
            <a:ext cx="95670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376666" y="2838450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63712" y="2825496"/>
            <a:ext cx="1909573" cy="559307"/>
          </a:xfrm>
          <a:custGeom>
            <a:avLst/>
            <a:gdLst/>
            <a:ahLst/>
            <a:cxnLst/>
            <a:rect l="l" t="t" r="r" b="b"/>
            <a:pathLst>
              <a:path w="1909573" h="559307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8912352" y="2875591"/>
            <a:ext cx="868622" cy="1904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Reviews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868156" y="3119960"/>
            <a:ext cx="956708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376666" y="3626358"/>
            <a:ext cx="1883664" cy="531876"/>
          </a:xfrm>
          <a:custGeom>
            <a:avLst/>
            <a:gdLst/>
            <a:ahLst/>
            <a:cxnLst/>
            <a:rect l="l" t="t" r="r" b="b"/>
            <a:pathLst>
              <a:path w="1883664" h="531876">
                <a:moveTo>
                  <a:pt x="0" y="531876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1876"/>
                </a:lnTo>
                <a:lnTo>
                  <a:pt x="0" y="531876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63712" y="3613403"/>
            <a:ext cx="1909573" cy="557784"/>
          </a:xfrm>
          <a:custGeom>
            <a:avLst/>
            <a:gdLst/>
            <a:ahLst/>
            <a:cxnLst/>
            <a:rect l="l" t="t" r="r" b="b"/>
            <a:pathLst>
              <a:path w="1909573" h="557784">
                <a:moveTo>
                  <a:pt x="12954" y="544831"/>
                </a:moveTo>
                <a:lnTo>
                  <a:pt x="12954" y="12955"/>
                </a:lnTo>
                <a:lnTo>
                  <a:pt x="1896618" y="12955"/>
                </a:lnTo>
                <a:lnTo>
                  <a:pt x="1896618" y="544831"/>
                </a:lnTo>
                <a:lnTo>
                  <a:pt x="12954" y="544831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9043416" y="3662864"/>
            <a:ext cx="608179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Order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8868156" y="3907233"/>
            <a:ext cx="95670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376666" y="4360926"/>
            <a:ext cx="1883664" cy="533400"/>
          </a:xfrm>
          <a:custGeom>
            <a:avLst/>
            <a:gdLst/>
            <a:ahLst/>
            <a:cxnLst/>
            <a:rect l="l" t="t" r="r" b="b"/>
            <a:pathLst>
              <a:path w="1883664" h="533400">
                <a:moveTo>
                  <a:pt x="0" y="533400"/>
                </a:moveTo>
                <a:lnTo>
                  <a:pt x="0" y="0"/>
                </a:lnTo>
                <a:lnTo>
                  <a:pt x="1883664" y="0"/>
                </a:lnTo>
                <a:lnTo>
                  <a:pt x="1883664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363712" y="4347972"/>
            <a:ext cx="1909573" cy="559308"/>
          </a:xfrm>
          <a:custGeom>
            <a:avLst/>
            <a:gdLst/>
            <a:ahLst/>
            <a:cxnLst/>
            <a:rect l="l" t="t" r="r" b="b"/>
            <a:pathLst>
              <a:path w="1909573" h="559308">
                <a:moveTo>
                  <a:pt x="12954" y="546354"/>
                </a:moveTo>
                <a:lnTo>
                  <a:pt x="12954" y="12954"/>
                </a:lnTo>
                <a:lnTo>
                  <a:pt x="1896618" y="12954"/>
                </a:lnTo>
                <a:lnTo>
                  <a:pt x="1896618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9217152" y="4398597"/>
            <a:ext cx="259041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868156" y="4642161"/>
            <a:ext cx="957536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Database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808976" y="2301240"/>
            <a:ext cx="580644" cy="25908"/>
          </a:xfrm>
          <a:custGeom>
            <a:avLst/>
            <a:gdLst/>
            <a:ahLst/>
            <a:cxnLst/>
            <a:rect l="l" t="t" r="r" b="b"/>
            <a:pathLst>
              <a:path w="580644" h="25908">
                <a:moveTo>
                  <a:pt x="12954" y="12954"/>
                </a:moveTo>
                <a:lnTo>
                  <a:pt x="567690" y="129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08976" y="3092196"/>
            <a:ext cx="580644" cy="25907"/>
          </a:xfrm>
          <a:custGeom>
            <a:avLst/>
            <a:gdLst/>
            <a:ahLst/>
            <a:cxnLst/>
            <a:rect l="l" t="t" r="r" b="b"/>
            <a:pathLst>
              <a:path w="580644" h="25907">
                <a:moveTo>
                  <a:pt x="12954" y="12954"/>
                </a:moveTo>
                <a:lnTo>
                  <a:pt x="567690" y="12954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08976" y="3880103"/>
            <a:ext cx="580644" cy="25908"/>
          </a:xfrm>
          <a:custGeom>
            <a:avLst/>
            <a:gdLst/>
            <a:ahLst/>
            <a:cxnLst/>
            <a:rect l="l" t="t" r="r" b="b"/>
            <a:pathLst>
              <a:path w="580644" h="25908">
                <a:moveTo>
                  <a:pt x="12954" y="12955"/>
                </a:moveTo>
                <a:lnTo>
                  <a:pt x="567690" y="12955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08976" y="4611624"/>
            <a:ext cx="580644" cy="28956"/>
          </a:xfrm>
          <a:custGeom>
            <a:avLst/>
            <a:gdLst/>
            <a:ahLst/>
            <a:cxnLst/>
            <a:rect l="l" t="t" r="r" b="b"/>
            <a:pathLst>
              <a:path w="580644" h="28956">
                <a:moveTo>
                  <a:pt x="12954" y="12954"/>
                </a:moveTo>
                <a:lnTo>
                  <a:pt x="567690" y="1600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13226" y="2666238"/>
            <a:ext cx="1083564" cy="1502664"/>
          </a:xfrm>
          <a:custGeom>
            <a:avLst/>
            <a:gdLst/>
            <a:ahLst/>
            <a:cxnLst/>
            <a:rect l="l" t="t" r="r" b="b"/>
            <a:pathLst>
              <a:path w="1083564" h="1502664">
                <a:moveTo>
                  <a:pt x="0" y="1502664"/>
                </a:moveTo>
                <a:lnTo>
                  <a:pt x="0" y="0"/>
                </a:lnTo>
                <a:lnTo>
                  <a:pt x="1083564" y="0"/>
                </a:lnTo>
                <a:lnTo>
                  <a:pt x="1083564" y="1502664"/>
                </a:lnTo>
                <a:lnTo>
                  <a:pt x="0" y="150266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00272" y="2653284"/>
            <a:ext cx="1109471" cy="1528572"/>
          </a:xfrm>
          <a:custGeom>
            <a:avLst/>
            <a:gdLst/>
            <a:ahLst/>
            <a:cxnLst/>
            <a:rect l="l" t="t" r="r" b="b"/>
            <a:pathLst>
              <a:path w="1109471" h="1528572">
                <a:moveTo>
                  <a:pt x="12954" y="1515618"/>
                </a:moveTo>
                <a:lnTo>
                  <a:pt x="12954" y="12954"/>
                </a:lnTo>
                <a:lnTo>
                  <a:pt x="1096518" y="12954"/>
                </a:lnTo>
                <a:lnTo>
                  <a:pt x="1096518" y="1515618"/>
                </a:lnTo>
                <a:lnTo>
                  <a:pt x="12954" y="1515618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4087368" y="3188541"/>
            <a:ext cx="388155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3837432" y="3432380"/>
            <a:ext cx="894074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Gateway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296162" y="1937766"/>
            <a:ext cx="1469136" cy="533400"/>
          </a:xfrm>
          <a:custGeom>
            <a:avLst/>
            <a:gdLst/>
            <a:ahLst/>
            <a:cxnLst/>
            <a:rect l="l" t="t" r="r" b="b"/>
            <a:pathLst>
              <a:path w="1469136" h="533400">
                <a:moveTo>
                  <a:pt x="0" y="533400"/>
                </a:moveTo>
                <a:lnTo>
                  <a:pt x="0" y="0"/>
                </a:lnTo>
                <a:lnTo>
                  <a:pt x="1469136" y="0"/>
                </a:lnTo>
                <a:lnTo>
                  <a:pt x="1469136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83208" y="1924812"/>
            <a:ext cx="1495044" cy="559307"/>
          </a:xfrm>
          <a:custGeom>
            <a:avLst/>
            <a:gdLst/>
            <a:ahLst/>
            <a:cxnLst/>
            <a:rect l="l" t="t" r="r" b="b"/>
            <a:pathLst>
              <a:path w="1495044" h="559307">
                <a:moveTo>
                  <a:pt x="12954" y="546354"/>
                </a:moveTo>
                <a:lnTo>
                  <a:pt x="12954" y="12954"/>
                </a:lnTo>
                <a:lnTo>
                  <a:pt x="1482090" y="12954"/>
                </a:lnTo>
                <a:lnTo>
                  <a:pt x="1482090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text 1"/>
          <p:cNvSpPr txBox="1"/>
          <p:nvPr/>
        </p:nvSpPr>
        <p:spPr>
          <a:xfrm>
            <a:off x="1408176" y="2096468"/>
            <a:ext cx="1298242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Storefront UI</a:t>
            </a:r>
            <a:endParaRPr sz="16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745486" y="2393696"/>
            <a:ext cx="967485" cy="712088"/>
          </a:xfrm>
          <a:custGeom>
            <a:avLst/>
            <a:gdLst/>
            <a:ahLst/>
            <a:cxnLst/>
            <a:rect l="l" t="t" r="r" b="b"/>
            <a:pathLst>
              <a:path w="967485" h="712088">
                <a:moveTo>
                  <a:pt x="15240" y="0"/>
                </a:moveTo>
                <a:lnTo>
                  <a:pt x="922782" y="663321"/>
                </a:lnTo>
                <a:lnTo>
                  <a:pt x="907542" y="684275"/>
                </a:lnTo>
                <a:lnTo>
                  <a:pt x="0" y="20828"/>
                </a:lnTo>
                <a:close/>
                <a:moveTo>
                  <a:pt x="927608" y="634873"/>
                </a:moveTo>
                <a:lnTo>
                  <a:pt x="967485" y="712088"/>
                </a:lnTo>
                <a:lnTo>
                  <a:pt x="881760" y="6976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25018" y="2961894"/>
            <a:ext cx="1470660" cy="533400"/>
          </a:xfrm>
          <a:custGeom>
            <a:avLst/>
            <a:gdLst/>
            <a:ahLst/>
            <a:cxnLst/>
            <a:rect l="l" t="t" r="r" b="b"/>
            <a:pathLst>
              <a:path w="1470660" h="533400">
                <a:moveTo>
                  <a:pt x="0" y="533400"/>
                </a:moveTo>
                <a:lnTo>
                  <a:pt x="0" y="0"/>
                </a:lnTo>
                <a:lnTo>
                  <a:pt x="1470660" y="0"/>
                </a:lnTo>
                <a:lnTo>
                  <a:pt x="1470660" y="533400"/>
                </a:lnTo>
                <a:lnTo>
                  <a:pt x="0" y="533400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2064" y="2948940"/>
            <a:ext cx="1496568" cy="559307"/>
          </a:xfrm>
          <a:custGeom>
            <a:avLst/>
            <a:gdLst/>
            <a:ahLst/>
            <a:cxnLst/>
            <a:rect l="l" t="t" r="r" b="b"/>
            <a:pathLst>
              <a:path w="1496568" h="559307">
                <a:moveTo>
                  <a:pt x="12954" y="546354"/>
                </a:moveTo>
                <a:lnTo>
                  <a:pt x="12954" y="12954"/>
                </a:lnTo>
                <a:lnTo>
                  <a:pt x="1483614" y="12954"/>
                </a:lnTo>
                <a:lnTo>
                  <a:pt x="1483614" y="546354"/>
                </a:lnTo>
                <a:lnTo>
                  <a:pt x="12954" y="546354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text 1"/>
          <p:cNvSpPr txBox="1"/>
          <p:nvPr/>
        </p:nvSpPr>
        <p:spPr>
          <a:xfrm>
            <a:off x="851306" y="3120573"/>
            <a:ext cx="873089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Browser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60070" y="4354830"/>
            <a:ext cx="1470659" cy="531876"/>
          </a:xfrm>
          <a:custGeom>
            <a:avLst/>
            <a:gdLst/>
            <a:ahLst/>
            <a:cxnLst/>
            <a:rect l="l" t="t" r="r" b="b"/>
            <a:pathLst>
              <a:path w="1470659" h="531876">
                <a:moveTo>
                  <a:pt x="0" y="531876"/>
                </a:moveTo>
                <a:lnTo>
                  <a:pt x="0" y="0"/>
                </a:lnTo>
                <a:lnTo>
                  <a:pt x="1470659" y="0"/>
                </a:lnTo>
                <a:lnTo>
                  <a:pt x="1470659" y="531876"/>
                </a:lnTo>
                <a:lnTo>
                  <a:pt x="0" y="531876"/>
                </a:lnTo>
                <a:close/>
              </a:path>
            </a:pathLst>
          </a:custGeom>
          <a:solidFill>
            <a:srgbClr val="6C93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7116" y="4341876"/>
            <a:ext cx="1496568" cy="557784"/>
          </a:xfrm>
          <a:custGeom>
            <a:avLst/>
            <a:gdLst/>
            <a:ahLst/>
            <a:cxnLst/>
            <a:rect l="l" t="t" r="r" b="b"/>
            <a:pathLst>
              <a:path w="1496568" h="557784">
                <a:moveTo>
                  <a:pt x="12954" y="544830"/>
                </a:moveTo>
                <a:lnTo>
                  <a:pt x="12954" y="12954"/>
                </a:lnTo>
                <a:lnTo>
                  <a:pt x="1483613" y="12954"/>
                </a:lnTo>
                <a:lnTo>
                  <a:pt x="1483613" y="544830"/>
                </a:lnTo>
                <a:lnTo>
                  <a:pt x="12954" y="544830"/>
                </a:lnTo>
                <a:close/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text 1"/>
          <p:cNvSpPr txBox="1"/>
          <p:nvPr/>
        </p:nvSpPr>
        <p:spPr>
          <a:xfrm>
            <a:off x="973531" y="4391866"/>
            <a:ext cx="698273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Mobile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970483" y="4635706"/>
            <a:ext cx="70536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Device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024126" y="3626358"/>
            <a:ext cx="1688845" cy="1006094"/>
          </a:xfrm>
          <a:custGeom>
            <a:avLst/>
            <a:gdLst/>
            <a:ahLst/>
            <a:cxnLst/>
            <a:rect l="l" t="t" r="r" b="b"/>
            <a:pathLst>
              <a:path w="1688845" h="1006094">
                <a:moveTo>
                  <a:pt x="13208" y="1006094"/>
                </a:moveTo>
                <a:lnTo>
                  <a:pt x="1639697" y="44069"/>
                </a:lnTo>
                <a:lnTo>
                  <a:pt x="1626489" y="21844"/>
                </a:lnTo>
                <a:lnTo>
                  <a:pt x="0" y="983742"/>
                </a:lnTo>
                <a:close/>
                <a:moveTo>
                  <a:pt x="1641729" y="73025"/>
                </a:moveTo>
                <a:lnTo>
                  <a:pt x="1688845" y="0"/>
                </a:lnTo>
                <a:lnTo>
                  <a:pt x="1602232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94281" y="3215767"/>
            <a:ext cx="1719072" cy="232283"/>
          </a:xfrm>
          <a:custGeom>
            <a:avLst/>
            <a:gdLst/>
            <a:ahLst/>
            <a:cxnLst/>
            <a:rect l="l" t="t" r="r" b="b"/>
            <a:pathLst>
              <a:path w="1719072" h="232283">
                <a:moveTo>
                  <a:pt x="2794" y="0"/>
                </a:moveTo>
                <a:lnTo>
                  <a:pt x="1656080" y="182117"/>
                </a:lnTo>
                <a:lnTo>
                  <a:pt x="1653286" y="207898"/>
                </a:lnTo>
                <a:lnTo>
                  <a:pt x="0" y="25654"/>
                </a:lnTo>
                <a:close/>
                <a:moveTo>
                  <a:pt x="1646047" y="155067"/>
                </a:moveTo>
                <a:lnTo>
                  <a:pt x="1719072" y="202184"/>
                </a:lnTo>
                <a:lnTo>
                  <a:pt x="1637538" y="232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787773" y="2314194"/>
            <a:ext cx="1151382" cy="1113282"/>
          </a:xfrm>
          <a:custGeom>
            <a:avLst/>
            <a:gdLst/>
            <a:ahLst/>
            <a:cxnLst/>
            <a:rect l="l" t="t" r="r" b="b"/>
            <a:pathLst>
              <a:path w="1151382" h="1113282">
                <a:moveTo>
                  <a:pt x="18034" y="1113282"/>
                </a:moveTo>
                <a:lnTo>
                  <a:pt x="1113790" y="54356"/>
                </a:lnTo>
                <a:lnTo>
                  <a:pt x="1095756" y="35687"/>
                </a:lnTo>
                <a:lnTo>
                  <a:pt x="0" y="1094613"/>
                </a:lnTo>
                <a:close/>
                <a:moveTo>
                  <a:pt x="1122553" y="81915"/>
                </a:moveTo>
                <a:lnTo>
                  <a:pt x="1151382" y="0"/>
                </a:lnTo>
                <a:lnTo>
                  <a:pt x="1068451" y="26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793361" y="3088132"/>
            <a:ext cx="1145794" cy="341883"/>
          </a:xfrm>
          <a:custGeom>
            <a:avLst/>
            <a:gdLst/>
            <a:ahLst/>
            <a:cxnLst/>
            <a:rect l="l" t="t" r="r" b="b"/>
            <a:pathLst>
              <a:path w="1145794" h="341883">
                <a:moveTo>
                  <a:pt x="6858" y="341883"/>
                </a:moveTo>
                <a:lnTo>
                  <a:pt x="1086739" y="46608"/>
                </a:lnTo>
                <a:lnTo>
                  <a:pt x="1079881" y="21589"/>
                </a:lnTo>
                <a:lnTo>
                  <a:pt x="0" y="316992"/>
                </a:lnTo>
                <a:close/>
                <a:moveTo>
                  <a:pt x="1081024" y="75057"/>
                </a:moveTo>
                <a:lnTo>
                  <a:pt x="1145794" y="17018"/>
                </a:lnTo>
                <a:lnTo>
                  <a:pt x="10605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91837" y="3405632"/>
            <a:ext cx="1147318" cy="492760"/>
          </a:xfrm>
          <a:custGeom>
            <a:avLst/>
            <a:gdLst/>
            <a:ahLst/>
            <a:cxnLst/>
            <a:rect l="l" t="t" r="r" b="b"/>
            <a:pathLst>
              <a:path w="1147318" h="492760">
                <a:moveTo>
                  <a:pt x="9906" y="0"/>
                </a:moveTo>
                <a:lnTo>
                  <a:pt x="1092454" y="449834"/>
                </a:lnTo>
                <a:lnTo>
                  <a:pt x="1082548" y="473710"/>
                </a:lnTo>
                <a:lnTo>
                  <a:pt x="0" y="23876"/>
                </a:lnTo>
                <a:close/>
                <a:moveTo>
                  <a:pt x="1090422" y="420878"/>
                </a:moveTo>
                <a:lnTo>
                  <a:pt x="1147318" y="486664"/>
                </a:lnTo>
                <a:lnTo>
                  <a:pt x="1060577" y="4927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87392" y="3408680"/>
            <a:ext cx="1151763" cy="1215898"/>
          </a:xfrm>
          <a:custGeom>
            <a:avLst/>
            <a:gdLst/>
            <a:ahLst/>
            <a:cxnLst/>
            <a:rect l="l" t="t" r="r" b="b"/>
            <a:pathLst>
              <a:path w="1151763" h="1215898">
                <a:moveTo>
                  <a:pt x="18796" y="0"/>
                </a:moveTo>
                <a:lnTo>
                  <a:pt x="1116711" y="1159891"/>
                </a:lnTo>
                <a:lnTo>
                  <a:pt x="1097788" y="1177671"/>
                </a:lnTo>
                <a:lnTo>
                  <a:pt x="0" y="17779"/>
                </a:lnTo>
                <a:close/>
                <a:moveTo>
                  <a:pt x="1126617" y="1132713"/>
                </a:moveTo>
                <a:lnTo>
                  <a:pt x="1151763" y="1215898"/>
                </a:lnTo>
                <a:lnTo>
                  <a:pt x="1070102" y="1186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13002" y="2515362"/>
            <a:ext cx="346938" cy="418719"/>
          </a:xfrm>
          <a:custGeom>
            <a:avLst/>
            <a:gdLst/>
            <a:ahLst/>
            <a:cxnLst/>
            <a:rect l="l" t="t" r="r" b="b"/>
            <a:pathLst>
              <a:path w="346938" h="418719">
                <a:moveTo>
                  <a:pt x="20015" y="418719"/>
                </a:moveTo>
                <a:lnTo>
                  <a:pt x="315824" y="58293"/>
                </a:lnTo>
                <a:lnTo>
                  <a:pt x="295758" y="41910"/>
                </a:lnTo>
                <a:lnTo>
                  <a:pt x="0" y="402209"/>
                </a:lnTo>
                <a:close/>
                <a:moveTo>
                  <a:pt x="327635" y="84709"/>
                </a:moveTo>
                <a:lnTo>
                  <a:pt x="346939" y="0"/>
                </a:lnTo>
                <a:lnTo>
                  <a:pt x="267564" y="35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text 1"/>
          <p:cNvSpPr txBox="1"/>
          <p:nvPr/>
        </p:nvSpPr>
        <p:spPr>
          <a:xfrm>
            <a:off x="2740152" y="3027093"/>
            <a:ext cx="524403" cy="1672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2222881" y="3917744"/>
            <a:ext cx="524403" cy="1672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715670" y="2569617"/>
            <a:ext cx="545840" cy="1675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3223260" y="2383076"/>
            <a:ext cx="524404" cy="167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REST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1929066"/>
            <a:ext cx="162953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79906" y="1929066"/>
            <a:ext cx="7945809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Can scale independent microservices separately. No need to scale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79906" y="2249106"/>
            <a:ext cx="2578214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the whole the system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36955" y="2888910"/>
            <a:ext cx="163139" cy="2504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79906" y="2888910"/>
            <a:ext cx="7313667" cy="2504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Can use the latest technologies to develop the microservices.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36955" y="3529647"/>
            <a:ext cx="162953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79906" y="3529647"/>
            <a:ext cx="7520762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One component failure will not cause entire system downtimes.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36955" y="4169727"/>
            <a:ext cx="162953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79906" y="4169727"/>
            <a:ext cx="6640489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When developing an overall solution we can parallel 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79906" y="4489492"/>
            <a:ext cx="8038583" cy="2504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spc="10" dirty="0">
                <a:solidFill>
                  <a:srgbClr val="717171"/>
                </a:solidFill>
                <a:latin typeface="Arial"/>
                <a:cs typeface="Arial"/>
              </a:rPr>
              <a:t>microservices development task with the small teams. So it helps 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79906" y="4810061"/>
            <a:ext cx="3862781" cy="250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70" spc="10" dirty="0">
                <a:solidFill>
                  <a:srgbClr val="717171"/>
                </a:solidFill>
                <a:latin typeface="Arial"/>
                <a:cs typeface="Arial"/>
              </a:rPr>
              <a:t>decrease the development 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36955" y="652008"/>
            <a:ext cx="7568917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Benefits of Microservices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719693"/>
            <a:ext cx="9695603" cy="5609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Once upon a time…a Software Stack</a:t>
            </a:r>
            <a:endParaRPr sz="4900">
              <a:latin typeface="Impact"/>
              <a:cs typeface="Impact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16" y="2086356"/>
            <a:ext cx="4504944" cy="2819400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4" y="3874008"/>
            <a:ext cx="2916936" cy="11689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718993"/>
            <a:ext cx="9259780" cy="4702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Now much more distributed &amp; complex…</a:t>
            </a:r>
            <a:endParaRPr sz="4100">
              <a:latin typeface="Impact"/>
              <a:cs typeface="Impact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67256"/>
            <a:ext cx="7464552" cy="4123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2011949"/>
            <a:ext cx="147123" cy="225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223467" y="2011949"/>
            <a:ext cx="5649220" cy="225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A Shift from Monolithic to Microservices Architecture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36955" y="2301509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223467" y="2301509"/>
            <a:ext cx="7029852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Traditional Software Development Workflow(with/without Docker)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36955" y="2590793"/>
            <a:ext cx="147310" cy="2261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23467" y="2590793"/>
            <a:ext cx="5630121" cy="2261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What is Docker? What problem does it solve for us?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36955" y="2881010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23467" y="2881010"/>
            <a:ext cx="3058539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Docker Vs Linux Containers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36955" y="3170570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223467" y="3170570"/>
            <a:ext cx="2911635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Docker Vs Virtual Machine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936955" y="3460130"/>
            <a:ext cx="147123" cy="225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23467" y="3460130"/>
            <a:ext cx="4893071" cy="225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Running Your First Docker Container - </a:t>
            </a:r>
            <a:r>
              <a:rPr sz="1900" spc="10" dirty="0">
                <a:solidFill>
                  <a:srgbClr val="00B0F0"/>
                </a:solidFill>
                <a:latin typeface="Arial"/>
                <a:cs typeface="Arial"/>
              </a:rPr>
              <a:t>Demo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36955" y="3749690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223467" y="3749690"/>
            <a:ext cx="5708411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Using Docker: Build, Ship and Run Workflow - </a:t>
            </a:r>
            <a:r>
              <a:rPr sz="1900" spc="10" dirty="0">
                <a:solidFill>
                  <a:srgbClr val="00B0F0"/>
                </a:solidFill>
                <a:latin typeface="Arial"/>
                <a:cs typeface="Arial"/>
              </a:rPr>
              <a:t>Demo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36955" y="4038974"/>
            <a:ext cx="147310" cy="2261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1223467" y="4038974"/>
            <a:ext cx="5727597" cy="2261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Building Your Docker Image using Dockerfile - </a:t>
            </a:r>
            <a:r>
              <a:rPr sz="1900" spc="10" dirty="0">
                <a:solidFill>
                  <a:srgbClr val="00B0F0"/>
                </a:solidFill>
                <a:latin typeface="Arial"/>
                <a:cs typeface="Arial"/>
              </a:rPr>
              <a:t>Demo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936955" y="652008"/>
            <a:ext cx="2427741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Agenda 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582167"/>
            <a:ext cx="8941307" cy="46055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637031"/>
            <a:ext cx="8552688" cy="4405884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93" y="969391"/>
            <a:ext cx="6970649" cy="37044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718993"/>
            <a:ext cx="9564164" cy="4702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An Effort to solve the problem Complexity</a:t>
            </a:r>
            <a:endParaRPr sz="4100">
              <a:latin typeface="Impact"/>
              <a:cs typeface="Impact"/>
            </a:endParaRPr>
          </a:p>
        </p:txBody>
      </p:sp>
      <p:pic>
        <p:nvPicPr>
          <p:cNvPr id="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68" y="1568195"/>
            <a:ext cx="6387084" cy="38785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831495"/>
            <a:ext cx="9480209" cy="3327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20" spc="10" dirty="0">
                <a:solidFill>
                  <a:srgbClr val="0075BC"/>
                </a:solidFill>
                <a:latin typeface="Impact"/>
                <a:cs typeface="Impact"/>
              </a:rPr>
              <a:t>E v e r y  p o s s i b l e  g o o d  t o  s h i p  X  E v e r y  P o s s i b l e  w a y  t o  S h i p</a:t>
            </a:r>
            <a:endParaRPr sz="2400">
              <a:latin typeface="Impact"/>
              <a:cs typeface="Impact"/>
            </a:endParaRPr>
          </a:p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60" y="1568195"/>
            <a:ext cx="6672072" cy="37825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83" y="1655064"/>
            <a:ext cx="6938772" cy="39471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536439"/>
            <a:ext cx="8231757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Enter….Internodal Container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9245038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That’s what Docker is all about..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68" y="1642872"/>
            <a:ext cx="6726936" cy="38160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128759"/>
            <a:ext cx="6808002" cy="5609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What is Docker and what</a:t>
            </a:r>
            <a:endParaRPr sz="4900">
              <a:latin typeface="Impact"/>
              <a:cs typeface="Impac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843526" y="2875899"/>
            <a:ext cx="6304349" cy="5609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problem does it solve?</a:t>
            </a:r>
            <a:endParaRPr sz="49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65718"/>
            <a:ext cx="4532864" cy="5609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What is Docker?</a:t>
            </a:r>
            <a:endParaRPr sz="4900">
              <a:latin typeface="Impact"/>
              <a:cs typeface="Impac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36955" y="1386532"/>
            <a:ext cx="3917746" cy="2296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90" spc="10" dirty="0">
                <a:solidFill>
                  <a:srgbClr val="7030A0"/>
                </a:solidFill>
                <a:latin typeface="Impact"/>
                <a:cs typeface="Impact"/>
              </a:rPr>
              <a:t>R e f e r s  t o  s e v e r a l  t h i n g s  i n  2 0 1 9</a:t>
            </a:r>
            <a:endParaRPr sz="1700">
              <a:latin typeface="Impact"/>
              <a:cs typeface="Impac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703832" y="2115960"/>
            <a:ext cx="2483895" cy="27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10" spc="10" dirty="0">
                <a:latin typeface="Wingdings"/>
                <a:cs typeface="Wingdings"/>
              </a:rPr>
              <a:t></a:t>
            </a:r>
            <a:r>
              <a:rPr sz="1510" spc="10" dirty="0">
                <a:latin typeface="Arial"/>
                <a:cs typeface="Arial"/>
              </a:rPr>
              <a:t>Docker as a “Company”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703832" y="2741054"/>
            <a:ext cx="2317080" cy="27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10" spc="10" dirty="0">
                <a:latin typeface="Wingdings"/>
                <a:cs typeface="Wingdings"/>
              </a:rPr>
              <a:t></a:t>
            </a:r>
            <a:r>
              <a:rPr sz="1510" spc="10" dirty="0">
                <a:latin typeface="Arial"/>
                <a:cs typeface="Arial"/>
              </a:rPr>
              <a:t>Docker as a “Product”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703832" y="3365894"/>
            <a:ext cx="2373834" cy="27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10" spc="10" dirty="0">
                <a:latin typeface="Wingdings"/>
                <a:cs typeface="Wingdings"/>
              </a:rPr>
              <a:t></a:t>
            </a:r>
            <a:r>
              <a:rPr sz="1510" spc="10" dirty="0">
                <a:latin typeface="Arial"/>
                <a:cs typeface="Arial"/>
              </a:rPr>
              <a:t>Docker as a “Platform”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703832" y="3990460"/>
            <a:ext cx="2387009" cy="2712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10" spc="10" dirty="0">
                <a:latin typeface="Wingdings"/>
                <a:cs typeface="Wingdings"/>
              </a:rPr>
              <a:t></a:t>
            </a:r>
            <a:r>
              <a:rPr sz="1510" spc="10" dirty="0">
                <a:latin typeface="Arial"/>
                <a:cs typeface="Arial"/>
              </a:rPr>
              <a:t>Docker as a “CLI Tool”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703832" y="4615828"/>
            <a:ext cx="3346147" cy="2709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10" spc="10" dirty="0">
                <a:latin typeface="Wingdings"/>
                <a:cs typeface="Wingdings"/>
              </a:rPr>
              <a:t></a:t>
            </a:r>
            <a:r>
              <a:rPr sz="1510" spc="10" dirty="0">
                <a:latin typeface="Arial"/>
                <a:cs typeface="Arial"/>
              </a:rPr>
              <a:t>Docker as a “Computer Program”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12" y="1667256"/>
            <a:ext cx="1979676" cy="1485900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96" y="2110740"/>
            <a:ext cx="1409700" cy="1205484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12" y="3479292"/>
            <a:ext cx="2863596" cy="1889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09488" y="1714548"/>
            <a:ext cx="3575491" cy="5647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2954A1"/>
                </a:solidFill>
                <a:latin typeface="Arial"/>
                <a:cs typeface="Arial"/>
              </a:rPr>
              <a:t>• </a:t>
            </a:r>
            <a:r>
              <a:rPr sz="1970" b="1" spc="10" dirty="0">
                <a:solidFill>
                  <a:srgbClr val="717171"/>
                </a:solidFill>
                <a:latin typeface="Arial"/>
                <a:cs typeface="Arial"/>
              </a:rPr>
              <a:t>Standardized packaging for</a:t>
            </a:r>
            <a:endParaRPr sz="1900">
              <a:latin typeface="Arial"/>
              <a:cs typeface="Arial"/>
            </a:endParaRPr>
          </a:p>
          <a:p>
            <a:pPr marL="172211">
              <a:lnSpc>
                <a:spcPct val="100000"/>
              </a:lnSpc>
            </a:pPr>
            <a:r>
              <a:rPr sz="1970" b="1" spc="10" dirty="0">
                <a:solidFill>
                  <a:srgbClr val="717171"/>
                </a:solidFill>
                <a:latin typeface="Arial"/>
                <a:cs typeface="Arial"/>
              </a:rPr>
              <a:t>software and dependencies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809488" y="2415969"/>
            <a:ext cx="3698418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2954A1"/>
                </a:solidFill>
                <a:latin typeface="Arial"/>
                <a:cs typeface="Arial"/>
              </a:rPr>
              <a:t>• </a:t>
            </a:r>
            <a:r>
              <a:rPr sz="2000" b="1" spc="10" dirty="0">
                <a:solidFill>
                  <a:srgbClr val="717171"/>
                </a:solidFill>
                <a:latin typeface="Arial"/>
                <a:cs typeface="Arial"/>
              </a:rPr>
              <a:t>Isolate apps from each other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809488" y="2842689"/>
            <a:ext cx="3376211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2954A1"/>
                </a:solidFill>
                <a:latin typeface="Arial"/>
                <a:cs typeface="Arial"/>
              </a:rPr>
              <a:t>• </a:t>
            </a:r>
            <a:r>
              <a:rPr sz="2000" b="1" spc="10" dirty="0">
                <a:solidFill>
                  <a:srgbClr val="717171"/>
                </a:solidFill>
                <a:latin typeface="Arial"/>
                <a:cs typeface="Arial"/>
              </a:rPr>
              <a:t>Share the same OS kernel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809488" y="3269409"/>
            <a:ext cx="3285860" cy="56477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2954A1"/>
                </a:solidFill>
                <a:latin typeface="Arial"/>
                <a:cs typeface="Arial"/>
              </a:rPr>
              <a:t>• </a:t>
            </a:r>
            <a:r>
              <a:rPr sz="1970" b="1" spc="10" dirty="0">
                <a:solidFill>
                  <a:srgbClr val="717171"/>
                </a:solidFill>
                <a:latin typeface="Arial"/>
                <a:cs typeface="Arial"/>
              </a:rPr>
              <a:t>Works for all major Linux</a:t>
            </a:r>
            <a:endParaRPr sz="1900">
              <a:latin typeface="Arial"/>
              <a:cs typeface="Arial"/>
            </a:endParaRPr>
          </a:p>
          <a:p>
            <a:pPr marL="172211">
              <a:lnSpc>
                <a:spcPct val="100000"/>
              </a:lnSpc>
            </a:pPr>
            <a:r>
              <a:rPr sz="2000" b="1" spc="10" dirty="0">
                <a:solidFill>
                  <a:srgbClr val="717171"/>
                </a:solidFill>
                <a:latin typeface="Arial"/>
                <a:cs typeface="Arial"/>
              </a:rPr>
              <a:t>distributions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809488" y="3970703"/>
            <a:ext cx="3870720" cy="5648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2954A1"/>
                </a:solidFill>
                <a:latin typeface="Arial"/>
                <a:cs typeface="Arial"/>
              </a:rPr>
              <a:t>• </a:t>
            </a:r>
            <a:r>
              <a:rPr sz="1970" b="1" spc="10" dirty="0">
                <a:solidFill>
                  <a:srgbClr val="717171"/>
                </a:solidFill>
                <a:latin typeface="Arial"/>
                <a:cs typeface="Arial"/>
              </a:rPr>
              <a:t>Containers native to Windows</a:t>
            </a:r>
            <a:endParaRPr sz="1900">
              <a:latin typeface="Arial"/>
              <a:cs typeface="Arial"/>
            </a:endParaRPr>
          </a:p>
          <a:p>
            <a:pPr marL="172211">
              <a:lnSpc>
                <a:spcPct val="100000"/>
              </a:lnSpc>
            </a:pPr>
            <a:r>
              <a:rPr sz="2000" b="1" spc="10" dirty="0">
                <a:solidFill>
                  <a:srgbClr val="717171"/>
                </a:solidFill>
                <a:latin typeface="Arial"/>
                <a:cs typeface="Arial"/>
              </a:rPr>
              <a:t>Server 2016 &amp; 1809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82496"/>
            <a:ext cx="3962400" cy="3232404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36955" y="652008"/>
            <a:ext cx="4841465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What is Docker?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316729"/>
            <a:ext cx="7400705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 Product Offerings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" y="1101852"/>
            <a:ext cx="11396472" cy="3369564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3662172"/>
            <a:ext cx="1932432" cy="6096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" y="2235708"/>
            <a:ext cx="1589532" cy="598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C1762-6CF9-4AD5-A17E-0DEE6047B8A7}"/>
              </a:ext>
            </a:extLst>
          </p:cNvPr>
          <p:cNvSpPr txBox="1"/>
          <p:nvPr/>
        </p:nvSpPr>
        <p:spPr>
          <a:xfrm>
            <a:off x="381000" y="4386572"/>
            <a:ext cx="2255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Recently Docker Sold its Enterprise suite to </a:t>
            </a:r>
            <a:r>
              <a:rPr lang="en-US" dirty="0" err="1"/>
              <a:t>Mirantis</a:t>
            </a:r>
            <a:r>
              <a:rPr lang="en-US" dirty="0"/>
              <a:t> in November2019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936955" y="2011949"/>
            <a:ext cx="147123" cy="225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23467" y="2011949"/>
            <a:ext cx="3246839" cy="225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Introduction to Docker Swarm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36955" y="2301509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23467" y="2301509"/>
            <a:ext cx="3703862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How Docker Swarm Mode works?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36955" y="2590793"/>
            <a:ext cx="147310" cy="2261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23467" y="2590793"/>
            <a:ext cx="6614564" cy="2261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Running Web Application using Docker Swarm Mode - </a:t>
            </a:r>
            <a:r>
              <a:rPr sz="1900" spc="10" dirty="0">
                <a:solidFill>
                  <a:srgbClr val="00B0F0"/>
                </a:solidFill>
                <a:latin typeface="Arial"/>
                <a:cs typeface="Arial"/>
              </a:rPr>
              <a:t>Demo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36955" y="2881010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223467" y="2881010"/>
            <a:ext cx="8489608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70" spc="10" dirty="0">
                <a:latin typeface="Arial"/>
                <a:cs typeface="Arial"/>
              </a:rPr>
              <a:t>Test Drive Docker &amp; Docker Swarm on Raspberry Pi – </a:t>
            </a:r>
            <a:r>
              <a:rPr sz="1870" b="1" spc="10" dirty="0">
                <a:solidFill>
                  <a:srgbClr val="00B0F0"/>
                </a:solidFill>
                <a:latin typeface="Arial"/>
                <a:cs typeface="Arial"/>
              </a:rPr>
              <a:t>Let’s make it happen 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7107555" y="3124073"/>
            <a:ext cx="2537459" cy="25908"/>
          </a:xfrm>
          <a:custGeom>
            <a:avLst/>
            <a:gdLst/>
            <a:ahLst/>
            <a:cxnLst/>
            <a:rect l="l" t="t" r="r" b="b"/>
            <a:pathLst>
              <a:path w="2537459" h="25908">
                <a:moveTo>
                  <a:pt x="0" y="25908"/>
                </a:moveTo>
                <a:lnTo>
                  <a:pt x="0" y="0"/>
                </a:lnTo>
                <a:lnTo>
                  <a:pt x="2537460" y="0"/>
                </a:lnTo>
                <a:lnTo>
                  <a:pt x="2537460" y="25908"/>
                </a:lnTo>
                <a:lnTo>
                  <a:pt x="0" y="25908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936955" y="3170570"/>
            <a:ext cx="147123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-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23467" y="3170570"/>
            <a:ext cx="5114421" cy="2258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Arial"/>
                <a:cs typeface="Arial"/>
              </a:rPr>
              <a:t>How to contribute towards Docker Community?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36955" y="652008"/>
            <a:ext cx="2291569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Agenda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1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7083" y="50864"/>
            <a:ext cx="5083421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History of Docker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72032" y="1159707"/>
            <a:ext cx="5985968" cy="39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40" spc="10" dirty="0">
                <a:latin typeface="Wingdings"/>
                <a:cs typeface="Wingdings"/>
              </a:rPr>
              <a:t></a:t>
            </a:r>
            <a:r>
              <a:rPr sz="1740" spc="10" dirty="0">
                <a:latin typeface="Arial"/>
                <a:cs typeface="Arial"/>
              </a:rPr>
              <a:t>A Company as well as Product – 6 Years Old company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72032" y="1760417"/>
            <a:ext cx="5620054" cy="306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40" spc="10" dirty="0">
                <a:latin typeface="Wingdings"/>
                <a:cs typeface="Wingdings"/>
              </a:rPr>
              <a:t></a:t>
            </a:r>
            <a:r>
              <a:rPr sz="1740" spc="10" dirty="0">
                <a:latin typeface="Arial"/>
                <a:cs typeface="Arial"/>
              </a:rPr>
              <a:t>Developed by DotCloud Inc. ( Currently Docker Inc.)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72032" y="2360873"/>
            <a:ext cx="4450308" cy="306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40" spc="10" dirty="0">
                <a:latin typeface="Wingdings"/>
                <a:cs typeface="Wingdings"/>
              </a:rPr>
              <a:t></a:t>
            </a:r>
            <a:r>
              <a:rPr sz="1740" spc="10" dirty="0">
                <a:latin typeface="Arial"/>
                <a:cs typeface="Arial"/>
              </a:rPr>
              <a:t>A Framework they built their PaaS upon.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72032" y="2961055"/>
            <a:ext cx="5302347" cy="3063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40" spc="10" dirty="0">
                <a:latin typeface="Wingdings"/>
                <a:cs typeface="Wingdings"/>
              </a:rPr>
              <a:t></a:t>
            </a:r>
            <a:r>
              <a:rPr sz="1740" spc="10" dirty="0">
                <a:latin typeface="Arial"/>
                <a:cs typeface="Arial"/>
              </a:rPr>
              <a:t>Released it as open source 3 and 1/2 years back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72032" y="3562039"/>
            <a:ext cx="8283726" cy="306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40" spc="10" dirty="0">
                <a:latin typeface="Wingdings"/>
                <a:cs typeface="Wingdings"/>
              </a:rPr>
              <a:t></a:t>
            </a:r>
            <a:r>
              <a:rPr sz="1740" spc="10" dirty="0">
                <a:latin typeface="Arial"/>
                <a:cs typeface="Arial"/>
              </a:rPr>
              <a:t>Cross-platform nature and friendliness towards System Admin and Developers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2032" y="4162495"/>
            <a:ext cx="8757033" cy="306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40" spc="10" dirty="0">
                <a:latin typeface="Wingdings"/>
                <a:cs typeface="Wingdings"/>
              </a:rPr>
              <a:t></a:t>
            </a:r>
            <a:r>
              <a:rPr sz="1740" spc="10" dirty="0">
                <a:latin typeface="Arial"/>
                <a:cs typeface="Arial"/>
              </a:rPr>
              <a:t>Possible to set up in any OS, be it Windows, OSX, Linux, Solaris - It work the same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58849" y="4473575"/>
            <a:ext cx="465658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way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72032" y="4982788"/>
            <a:ext cx="8832926" cy="3060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spc="10" dirty="0">
                <a:latin typeface="Wingdings"/>
                <a:cs typeface="Wingdings"/>
              </a:rPr>
              <a:t></a:t>
            </a:r>
            <a:r>
              <a:rPr sz="1770" spc="10" dirty="0">
                <a:latin typeface="Arial"/>
                <a:cs typeface="Arial"/>
              </a:rPr>
              <a:t>Guaranteed to run the same way - Your development desktop, a bare-metal server,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58849" y="5293868"/>
            <a:ext cx="3808704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virtual machine, data center, or cloud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6346036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Today Docker runs on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64" y="1662684"/>
            <a:ext cx="2107692" cy="1293875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88" y="3797808"/>
            <a:ext cx="2130552" cy="1511808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6" y="2956559"/>
            <a:ext cx="1734312" cy="841248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4539996"/>
            <a:ext cx="2065020" cy="565404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60" y="3947159"/>
            <a:ext cx="2385060" cy="46482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28" y="1839468"/>
            <a:ext cx="1200911" cy="1313688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52" y="1839468"/>
            <a:ext cx="2962656" cy="1697735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1" y="3448812"/>
            <a:ext cx="1792224" cy="1813560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12" y="3688080"/>
            <a:ext cx="1153668" cy="667512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208" y="1429512"/>
            <a:ext cx="1216152" cy="1216152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84" y="4418076"/>
            <a:ext cx="1644396" cy="6065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1800844"/>
            <a:ext cx="6455501" cy="22298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Traditional Software</a:t>
            </a:r>
            <a:endParaRPr sz="4900">
              <a:latin typeface="Impact"/>
              <a:cs typeface="Impact"/>
            </a:endParaRPr>
          </a:p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Development WorkFlow</a:t>
            </a:r>
            <a:endParaRPr sz="4900">
              <a:latin typeface="Impact"/>
              <a:cs typeface="Impact"/>
            </a:endParaRPr>
          </a:p>
          <a:p>
            <a:pPr marL="647700">
              <a:lnSpc>
                <a:spcPct val="100000"/>
              </a:lnSpc>
            </a:pPr>
            <a:r>
              <a:rPr sz="4900" spc="10" dirty="0">
                <a:solidFill>
                  <a:srgbClr val="0075BC"/>
                </a:solidFill>
                <a:latin typeface="Impact"/>
                <a:cs typeface="Impact"/>
              </a:rPr>
              <a:t>(without Docker)</a:t>
            </a:r>
            <a:endParaRPr sz="49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" y="489204"/>
            <a:ext cx="9680448" cy="4823460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4" y="4922520"/>
            <a:ext cx="1200912" cy="565404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681228"/>
            <a:ext cx="22326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64" y="4922520"/>
            <a:ext cx="1200912" cy="565404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681228"/>
            <a:ext cx="2232660" cy="1051560"/>
          </a:xfrm>
          <a:prstGeom prst="rect">
            <a:avLst/>
          </a:prstGeom>
        </p:spPr>
      </p:pic>
      <p:pic>
        <p:nvPicPr>
          <p:cNvPr id="1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533400"/>
            <a:ext cx="9518904" cy="478231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32" y="789432"/>
            <a:ext cx="9253729" cy="43616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697992"/>
            <a:ext cx="9502140" cy="446989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4" y="909828"/>
            <a:ext cx="9233916" cy="45232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001567"/>
            <a:ext cx="5471713" cy="17116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Traditional Software</a:t>
            </a:r>
            <a:endParaRPr sz="4100">
              <a:latin typeface="Impact"/>
              <a:cs typeface="Impact"/>
            </a:endParaRPr>
          </a:p>
          <a:p>
            <a:pPr marL="0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Development WorkFlow</a:t>
            </a:r>
            <a:endParaRPr sz="4100">
              <a:latin typeface="Impact"/>
              <a:cs typeface="Impact"/>
            </a:endParaRPr>
          </a:p>
          <a:p>
            <a:pPr marL="560832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(with Docker)</a:t>
            </a:r>
            <a:endParaRPr sz="41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35" y="1138428"/>
            <a:ext cx="8212836" cy="4098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190131"/>
            <a:ext cx="6707842" cy="12817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00" spc="10" dirty="0">
                <a:solidFill>
                  <a:srgbClr val="0075BC"/>
                </a:solidFill>
                <a:latin typeface="Impact"/>
                <a:cs typeface="Impact"/>
              </a:rPr>
              <a:t>A Shift from Monolithic to</a:t>
            </a:r>
            <a:endParaRPr sz="4500" dirty="0">
              <a:latin typeface="Impact"/>
              <a:cs typeface="Impact"/>
            </a:endParaRPr>
          </a:p>
          <a:p>
            <a:pPr marL="0">
              <a:lnSpc>
                <a:spcPct val="100000"/>
              </a:lnSpc>
            </a:pPr>
            <a:r>
              <a:rPr sz="4500" spc="10" dirty="0">
                <a:solidFill>
                  <a:srgbClr val="0075BC"/>
                </a:solidFill>
                <a:latin typeface="Impact"/>
                <a:cs typeface="Impact"/>
              </a:rPr>
              <a:t>Microservice Architecture</a:t>
            </a:r>
            <a:endParaRPr sz="4500" dirty="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6" y="890016"/>
            <a:ext cx="8880348" cy="44150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51" y="902207"/>
            <a:ext cx="9229344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473824"/>
            <a:ext cx="3995059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 Vs VM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04874" y="2289674"/>
            <a:ext cx="9182960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 Containers are NOT VMs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4714637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Virtual Machine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76" y="1967484"/>
            <a:ext cx="5135880" cy="3334512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915" y="2020824"/>
            <a:ext cx="5029199" cy="322783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3316867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Containers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1549907"/>
            <a:ext cx="4419600" cy="3881628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0" y="1656588"/>
            <a:ext cx="4312920" cy="37749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7018220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 Container Vs VM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47" y="1729739"/>
            <a:ext cx="6943344" cy="40081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28167" y="363592"/>
            <a:ext cx="7031571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Comparing Docker &amp; VM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156841" y="1288529"/>
            <a:ext cx="3697351" cy="365772"/>
          </a:xfrm>
          <a:custGeom>
            <a:avLst/>
            <a:gdLst/>
            <a:ahLst/>
            <a:cxnLst/>
            <a:rect l="l" t="t" r="r" b="b"/>
            <a:pathLst>
              <a:path w="3697351" h="365772">
                <a:moveTo>
                  <a:pt x="0" y="365773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365773"/>
                </a:lnTo>
                <a:lnTo>
                  <a:pt x="0" y="365773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54192" y="1288529"/>
            <a:ext cx="3697351" cy="365772"/>
          </a:xfrm>
          <a:custGeom>
            <a:avLst/>
            <a:gdLst/>
            <a:ahLst/>
            <a:cxnLst/>
            <a:rect l="l" t="t" r="r" b="b"/>
            <a:pathLst>
              <a:path w="3697351" h="365772">
                <a:moveTo>
                  <a:pt x="0" y="365773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365773"/>
                </a:lnTo>
                <a:lnTo>
                  <a:pt x="0" y="365773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156841" y="1654302"/>
            <a:ext cx="3697351" cy="499110"/>
          </a:xfrm>
          <a:custGeom>
            <a:avLst/>
            <a:gdLst/>
            <a:ahLst/>
            <a:cxnLst/>
            <a:rect l="l" t="t" r="r" b="b"/>
            <a:pathLst>
              <a:path w="3697351" h="499110">
                <a:moveTo>
                  <a:pt x="0" y="49911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499110"/>
                </a:lnTo>
                <a:lnTo>
                  <a:pt x="0" y="499110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54192" y="1654302"/>
            <a:ext cx="3697351" cy="499110"/>
          </a:xfrm>
          <a:custGeom>
            <a:avLst/>
            <a:gdLst/>
            <a:ahLst/>
            <a:cxnLst/>
            <a:rect l="l" t="t" r="r" b="b"/>
            <a:pathLst>
              <a:path w="3697351" h="499110">
                <a:moveTo>
                  <a:pt x="0" y="49911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499110"/>
                </a:lnTo>
                <a:lnTo>
                  <a:pt x="0" y="499110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56841" y="2153399"/>
            <a:ext cx="3697351" cy="365773"/>
          </a:xfrm>
          <a:custGeom>
            <a:avLst/>
            <a:gdLst/>
            <a:ahLst/>
            <a:cxnLst/>
            <a:rect l="l" t="t" r="r" b="b"/>
            <a:pathLst>
              <a:path w="3697351" h="365773">
                <a:moveTo>
                  <a:pt x="0" y="365773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365773"/>
                </a:lnTo>
                <a:lnTo>
                  <a:pt x="0" y="365773"/>
                </a:lnTo>
                <a:close/>
              </a:path>
            </a:pathLst>
          </a:custGeom>
          <a:solidFill>
            <a:srgbClr val="E8E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854192" y="2153399"/>
            <a:ext cx="3697351" cy="365773"/>
          </a:xfrm>
          <a:custGeom>
            <a:avLst/>
            <a:gdLst/>
            <a:ahLst/>
            <a:cxnLst/>
            <a:rect l="l" t="t" r="r" b="b"/>
            <a:pathLst>
              <a:path w="3697351" h="365773">
                <a:moveTo>
                  <a:pt x="0" y="365773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365773"/>
                </a:lnTo>
                <a:lnTo>
                  <a:pt x="0" y="365773"/>
                </a:lnTo>
                <a:close/>
              </a:path>
            </a:pathLst>
          </a:custGeom>
          <a:solidFill>
            <a:srgbClr val="E8E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56841" y="2519172"/>
            <a:ext cx="3697351" cy="822960"/>
          </a:xfrm>
          <a:custGeom>
            <a:avLst/>
            <a:gdLst/>
            <a:ahLst/>
            <a:cxnLst/>
            <a:rect l="l" t="t" r="r" b="b"/>
            <a:pathLst>
              <a:path w="3697351" h="822960">
                <a:moveTo>
                  <a:pt x="0" y="82296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54192" y="2519172"/>
            <a:ext cx="3697351" cy="822960"/>
          </a:xfrm>
          <a:custGeom>
            <a:avLst/>
            <a:gdLst/>
            <a:ahLst/>
            <a:cxnLst/>
            <a:rect l="l" t="t" r="r" b="b"/>
            <a:pathLst>
              <a:path w="3697351" h="822960">
                <a:moveTo>
                  <a:pt x="0" y="82296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56841" y="3342132"/>
            <a:ext cx="3697351" cy="822960"/>
          </a:xfrm>
          <a:custGeom>
            <a:avLst/>
            <a:gdLst/>
            <a:ahLst/>
            <a:cxnLst/>
            <a:rect l="l" t="t" r="r" b="b"/>
            <a:pathLst>
              <a:path w="3697351" h="822960">
                <a:moveTo>
                  <a:pt x="0" y="82296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E8E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54192" y="3342132"/>
            <a:ext cx="3697351" cy="822960"/>
          </a:xfrm>
          <a:custGeom>
            <a:avLst/>
            <a:gdLst/>
            <a:ahLst/>
            <a:cxnLst/>
            <a:rect l="l" t="t" r="r" b="b"/>
            <a:pathLst>
              <a:path w="3697351" h="822960">
                <a:moveTo>
                  <a:pt x="0" y="82296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822960"/>
                </a:lnTo>
                <a:lnTo>
                  <a:pt x="0" y="822960"/>
                </a:lnTo>
                <a:close/>
              </a:path>
            </a:pathLst>
          </a:custGeom>
          <a:solidFill>
            <a:srgbClr val="E8E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156841" y="4165092"/>
            <a:ext cx="3697351" cy="579120"/>
          </a:xfrm>
          <a:custGeom>
            <a:avLst/>
            <a:gdLst/>
            <a:ahLst/>
            <a:cxnLst/>
            <a:rect l="l" t="t" r="r" b="b"/>
            <a:pathLst>
              <a:path w="3697351" h="579120">
                <a:moveTo>
                  <a:pt x="0" y="57912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854192" y="4165092"/>
            <a:ext cx="3697351" cy="579120"/>
          </a:xfrm>
          <a:custGeom>
            <a:avLst/>
            <a:gdLst/>
            <a:ahLst/>
            <a:cxnLst/>
            <a:rect l="l" t="t" r="r" b="b"/>
            <a:pathLst>
              <a:path w="3697351" h="579120">
                <a:moveTo>
                  <a:pt x="0" y="57912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156841" y="4744212"/>
            <a:ext cx="3697351" cy="579120"/>
          </a:xfrm>
          <a:custGeom>
            <a:avLst/>
            <a:gdLst/>
            <a:ahLst/>
            <a:cxnLst/>
            <a:rect l="l" t="t" r="r" b="b"/>
            <a:pathLst>
              <a:path w="3697351" h="579120">
                <a:moveTo>
                  <a:pt x="0" y="57912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8E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854192" y="4744212"/>
            <a:ext cx="3697351" cy="579120"/>
          </a:xfrm>
          <a:custGeom>
            <a:avLst/>
            <a:gdLst/>
            <a:ahLst/>
            <a:cxnLst/>
            <a:rect l="l" t="t" r="r" b="b"/>
            <a:pathLst>
              <a:path w="3697351" h="579120">
                <a:moveTo>
                  <a:pt x="0" y="579120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579120"/>
                </a:lnTo>
                <a:lnTo>
                  <a:pt x="0" y="579120"/>
                </a:lnTo>
                <a:close/>
              </a:path>
            </a:pathLst>
          </a:custGeom>
          <a:solidFill>
            <a:srgbClr val="E8E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156841" y="5323357"/>
            <a:ext cx="3697351" cy="365772"/>
          </a:xfrm>
          <a:custGeom>
            <a:avLst/>
            <a:gdLst/>
            <a:ahLst/>
            <a:cxnLst/>
            <a:rect l="l" t="t" r="r" b="b"/>
            <a:pathLst>
              <a:path w="3697351" h="365772">
                <a:moveTo>
                  <a:pt x="0" y="365773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365773"/>
                </a:lnTo>
                <a:lnTo>
                  <a:pt x="0" y="365773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854192" y="5323357"/>
            <a:ext cx="3697351" cy="365772"/>
          </a:xfrm>
          <a:custGeom>
            <a:avLst/>
            <a:gdLst/>
            <a:ahLst/>
            <a:cxnLst/>
            <a:rect l="l" t="t" r="r" b="b"/>
            <a:pathLst>
              <a:path w="3697351" h="365772">
                <a:moveTo>
                  <a:pt x="0" y="365773"/>
                </a:moveTo>
                <a:lnTo>
                  <a:pt x="0" y="0"/>
                </a:lnTo>
                <a:lnTo>
                  <a:pt x="3697351" y="0"/>
                </a:lnTo>
                <a:lnTo>
                  <a:pt x="3697351" y="365773"/>
                </a:lnTo>
                <a:lnTo>
                  <a:pt x="0" y="365773"/>
                </a:lnTo>
                <a:close/>
              </a:path>
            </a:pathLst>
          </a:custGeom>
          <a:solidFill>
            <a:srgbClr val="CDD1E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847842" y="1275842"/>
            <a:ext cx="12700" cy="4425988"/>
          </a:xfrm>
          <a:custGeom>
            <a:avLst/>
            <a:gdLst/>
            <a:ahLst/>
            <a:cxnLst/>
            <a:rect l="l" t="t" r="r" b="b"/>
            <a:pathLst>
              <a:path w="12700" h="4425988">
                <a:moveTo>
                  <a:pt x="6350" y="6350"/>
                </a:moveTo>
                <a:lnTo>
                  <a:pt x="6350" y="441963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131441" y="1635252"/>
            <a:ext cx="7445502" cy="38100"/>
          </a:xfrm>
          <a:custGeom>
            <a:avLst/>
            <a:gdLst/>
            <a:ahLst/>
            <a:cxnLst/>
            <a:rect l="l" t="t" r="r" b="b"/>
            <a:pathLst>
              <a:path w="7445502" h="38100">
                <a:moveTo>
                  <a:pt x="19050" y="19050"/>
                </a:moveTo>
                <a:lnTo>
                  <a:pt x="7426452" y="1905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144141" y="214706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144141" y="251282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144141" y="333578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44141" y="415874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144141" y="473786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144141" y="531698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50491" y="1275842"/>
            <a:ext cx="12700" cy="4425988"/>
          </a:xfrm>
          <a:custGeom>
            <a:avLst/>
            <a:gdLst/>
            <a:ahLst/>
            <a:cxnLst/>
            <a:rect l="l" t="t" r="r" b="b"/>
            <a:pathLst>
              <a:path w="12700" h="4425988">
                <a:moveTo>
                  <a:pt x="6350" y="6350"/>
                </a:moveTo>
                <a:lnTo>
                  <a:pt x="6350" y="441963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545193" y="1275842"/>
            <a:ext cx="12700" cy="4425988"/>
          </a:xfrm>
          <a:custGeom>
            <a:avLst/>
            <a:gdLst/>
            <a:ahLst/>
            <a:cxnLst/>
            <a:rect l="l" t="t" r="r" b="b"/>
            <a:pathLst>
              <a:path w="12700" h="4425988">
                <a:moveTo>
                  <a:pt x="6350" y="6350"/>
                </a:moveTo>
                <a:lnTo>
                  <a:pt x="6350" y="441963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144141" y="1282192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44141" y="5682780"/>
            <a:ext cx="7420102" cy="12700"/>
          </a:xfrm>
          <a:custGeom>
            <a:avLst/>
            <a:gdLst/>
            <a:ahLst/>
            <a:cxnLst/>
            <a:rect l="l" t="t" r="r" b="b"/>
            <a:pathLst>
              <a:path w="7420102" h="12700">
                <a:moveTo>
                  <a:pt x="6350" y="6350"/>
                </a:moveTo>
                <a:lnTo>
                  <a:pt x="7413752" y="63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3198876" y="1349454"/>
            <a:ext cx="1669980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Virtual Machines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359650" y="1349454"/>
            <a:ext cx="743474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FFFFF"/>
                </a:solidFill>
                <a:latin typeface="Arial"/>
                <a:cs typeface="Arial"/>
              </a:rPr>
              <a:t>Docker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848102" y="1715214"/>
            <a:ext cx="2369470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Each VM runs its own 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076442" y="1715214"/>
            <a:ext cx="3307730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Container is just a user space of OS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842006" y="2214451"/>
            <a:ext cx="2381429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Boot up time is in minutes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05982" y="2214451"/>
            <a:ext cx="3047069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Containers instantiate in seconds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53386" y="2580210"/>
            <a:ext cx="3161589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VMs snapshots are used sparingly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042914" y="2580210"/>
            <a:ext cx="3375024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Images are built incrementally on top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402578" y="2824051"/>
            <a:ext cx="2654658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of another like layers. Lots 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884162" y="3067891"/>
            <a:ext cx="1693087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images/snapshots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2653030" y="3403424"/>
            <a:ext cx="2758031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Not effective diffs. Not version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3564636" y="3647264"/>
            <a:ext cx="936639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controlled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227318" y="3403424"/>
            <a:ext cx="3005316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Images can be diffed and can be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6047486" y="3647264"/>
            <a:ext cx="3364484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version controlled. Docker hub is like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320026" y="3891104"/>
            <a:ext cx="821308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GITHUB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2343658" y="4226385"/>
            <a:ext cx="3378470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Cannot run more than couple of VMs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3050794" y="4470224"/>
            <a:ext cx="1964693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on an average laptop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6026150" y="4226385"/>
            <a:ext cx="3409079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Can run many Docker containers in 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7397750" y="4470224"/>
            <a:ext cx="665437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laptop.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2314702" y="4805886"/>
            <a:ext cx="3436035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Only one VM can be started from one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777998" y="5049725"/>
            <a:ext cx="2508112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set of VMX and VMDK files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6173978" y="4805886"/>
            <a:ext cx="3113145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Multiple Docker containers can be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6306566" y="5049725"/>
            <a:ext cx="2848027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started from one Docker image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473824"/>
            <a:ext cx="5593081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 Vocabulary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" y="370332"/>
            <a:ext cx="9058656" cy="50764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502920"/>
            <a:ext cx="976122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49352"/>
            <a:ext cx="9715500" cy="51282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3962351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Image Layers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3140202" y="4810125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011031" y="4665726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140202" y="4665726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127248" y="4652772"/>
            <a:ext cx="6041137" cy="603504"/>
          </a:xfrm>
          <a:custGeom>
            <a:avLst/>
            <a:gdLst/>
            <a:ahLst/>
            <a:cxnLst/>
            <a:rect l="l" t="t" r="r" b="b"/>
            <a:pathLst>
              <a:path w="6041137" h="603504">
                <a:moveTo>
                  <a:pt x="12954" y="157353"/>
                </a:moveTo>
                <a:lnTo>
                  <a:pt x="157353" y="12954"/>
                </a:lnTo>
                <a:lnTo>
                  <a:pt x="6028182" y="12954"/>
                </a:lnTo>
                <a:lnTo>
                  <a:pt x="6028182" y="446151"/>
                </a:lnTo>
                <a:lnTo>
                  <a:pt x="5883783" y="590550"/>
                </a:lnTo>
                <a:lnTo>
                  <a:pt x="12954" y="590550"/>
                </a:lnTo>
                <a:close/>
                <a:moveTo>
                  <a:pt x="12954" y="157353"/>
                </a:moveTo>
                <a:lnTo>
                  <a:pt x="5883783" y="157353"/>
                </a:lnTo>
                <a:lnTo>
                  <a:pt x="6028182" y="12954"/>
                </a:lnTo>
                <a:moveTo>
                  <a:pt x="5883783" y="157353"/>
                </a:moveTo>
                <a:lnTo>
                  <a:pt x="5883783" y="590550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36570" y="4852876"/>
            <a:ext cx="5827776" cy="338328"/>
          </a:xfrm>
          <a:custGeom>
            <a:avLst/>
            <a:gdLst/>
            <a:ahLst/>
            <a:cxnLst/>
            <a:rect l="l" t="t" r="r" b="b"/>
            <a:pathLst>
              <a:path w="5827776" h="338328">
                <a:moveTo>
                  <a:pt x="0" y="338328"/>
                </a:moveTo>
                <a:lnTo>
                  <a:pt x="0" y="0"/>
                </a:lnTo>
                <a:lnTo>
                  <a:pt x="5827776" y="0"/>
                </a:lnTo>
                <a:lnTo>
                  <a:pt x="5827776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5738495" y="4893262"/>
            <a:ext cx="687126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Kernel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140202" y="4337685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011031" y="4193286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140202" y="4193286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27248" y="4180331"/>
            <a:ext cx="6041137" cy="603504"/>
          </a:xfrm>
          <a:custGeom>
            <a:avLst/>
            <a:gdLst/>
            <a:ahLst/>
            <a:cxnLst/>
            <a:rect l="l" t="t" r="r" b="b"/>
            <a:pathLst>
              <a:path w="6041137" h="603504">
                <a:moveTo>
                  <a:pt x="12954" y="157354"/>
                </a:moveTo>
                <a:lnTo>
                  <a:pt x="157353" y="12955"/>
                </a:lnTo>
                <a:lnTo>
                  <a:pt x="6028182" y="12955"/>
                </a:lnTo>
                <a:lnTo>
                  <a:pt x="6028182" y="446152"/>
                </a:lnTo>
                <a:lnTo>
                  <a:pt x="5883783" y="590551"/>
                </a:lnTo>
                <a:lnTo>
                  <a:pt x="12954" y="590551"/>
                </a:lnTo>
                <a:close/>
                <a:moveTo>
                  <a:pt x="12954" y="157354"/>
                </a:moveTo>
                <a:lnTo>
                  <a:pt x="5883783" y="157354"/>
                </a:lnTo>
                <a:lnTo>
                  <a:pt x="6028182" y="12955"/>
                </a:lnTo>
                <a:moveTo>
                  <a:pt x="5883783" y="157354"/>
                </a:moveTo>
                <a:lnTo>
                  <a:pt x="5883783" y="590551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140202" y="3863721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011031" y="3719322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140202" y="3719322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127248" y="3706368"/>
            <a:ext cx="6041137" cy="603504"/>
          </a:xfrm>
          <a:custGeom>
            <a:avLst/>
            <a:gdLst/>
            <a:ahLst/>
            <a:cxnLst/>
            <a:rect l="l" t="t" r="r" b="b"/>
            <a:pathLst>
              <a:path w="6041137" h="603504">
                <a:moveTo>
                  <a:pt x="12954" y="157353"/>
                </a:moveTo>
                <a:lnTo>
                  <a:pt x="157353" y="12954"/>
                </a:lnTo>
                <a:lnTo>
                  <a:pt x="6028182" y="12954"/>
                </a:lnTo>
                <a:lnTo>
                  <a:pt x="6028182" y="446151"/>
                </a:lnTo>
                <a:lnTo>
                  <a:pt x="5883783" y="590550"/>
                </a:lnTo>
                <a:lnTo>
                  <a:pt x="12954" y="590550"/>
                </a:lnTo>
                <a:close/>
                <a:moveTo>
                  <a:pt x="12954" y="157353"/>
                </a:moveTo>
                <a:lnTo>
                  <a:pt x="5883783" y="157353"/>
                </a:lnTo>
                <a:lnTo>
                  <a:pt x="6028182" y="12954"/>
                </a:lnTo>
                <a:moveTo>
                  <a:pt x="5883783" y="157353"/>
                </a:moveTo>
                <a:lnTo>
                  <a:pt x="5883783" y="590550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140202" y="3388232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8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8"/>
                </a:lnTo>
                <a:lnTo>
                  <a:pt x="0" y="43319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011031" y="3243834"/>
            <a:ext cx="144399" cy="577595"/>
          </a:xfrm>
          <a:custGeom>
            <a:avLst/>
            <a:gdLst/>
            <a:ahLst/>
            <a:cxnLst/>
            <a:rect l="l" t="t" r="r" b="b"/>
            <a:pathLst>
              <a:path w="144399" h="577595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40202" y="3243834"/>
            <a:ext cx="6015228" cy="144398"/>
          </a:xfrm>
          <a:custGeom>
            <a:avLst/>
            <a:gdLst/>
            <a:ahLst/>
            <a:cxnLst/>
            <a:rect l="l" t="t" r="r" b="b"/>
            <a:pathLst>
              <a:path w="6015228" h="144398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27248" y="3230880"/>
            <a:ext cx="6041137" cy="603503"/>
          </a:xfrm>
          <a:custGeom>
            <a:avLst/>
            <a:gdLst/>
            <a:ahLst/>
            <a:cxnLst/>
            <a:rect l="l" t="t" r="r" b="b"/>
            <a:pathLst>
              <a:path w="6041137" h="603503">
                <a:moveTo>
                  <a:pt x="12954" y="157353"/>
                </a:moveTo>
                <a:lnTo>
                  <a:pt x="157353" y="12954"/>
                </a:lnTo>
                <a:lnTo>
                  <a:pt x="6028182" y="12954"/>
                </a:lnTo>
                <a:lnTo>
                  <a:pt x="6028182" y="446151"/>
                </a:lnTo>
                <a:lnTo>
                  <a:pt x="5883783" y="590550"/>
                </a:lnTo>
                <a:lnTo>
                  <a:pt x="12954" y="590550"/>
                </a:lnTo>
                <a:close/>
                <a:moveTo>
                  <a:pt x="12954" y="157353"/>
                </a:moveTo>
                <a:lnTo>
                  <a:pt x="5883783" y="157353"/>
                </a:lnTo>
                <a:lnTo>
                  <a:pt x="6028182" y="12954"/>
                </a:lnTo>
                <a:moveTo>
                  <a:pt x="5883783" y="157353"/>
                </a:moveTo>
                <a:lnTo>
                  <a:pt x="5883783" y="590550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140202" y="2912744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8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8"/>
                </a:lnTo>
                <a:lnTo>
                  <a:pt x="0" y="43319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011031" y="2768346"/>
            <a:ext cx="144399" cy="577595"/>
          </a:xfrm>
          <a:custGeom>
            <a:avLst/>
            <a:gdLst/>
            <a:ahLst/>
            <a:cxnLst/>
            <a:rect l="l" t="t" r="r" b="b"/>
            <a:pathLst>
              <a:path w="144399" h="577595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40202" y="2768346"/>
            <a:ext cx="6015228" cy="144398"/>
          </a:xfrm>
          <a:custGeom>
            <a:avLst/>
            <a:gdLst/>
            <a:ahLst/>
            <a:cxnLst/>
            <a:rect l="l" t="t" r="r" b="b"/>
            <a:pathLst>
              <a:path w="6015228" h="144398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127248" y="2755392"/>
            <a:ext cx="6041137" cy="603503"/>
          </a:xfrm>
          <a:custGeom>
            <a:avLst/>
            <a:gdLst/>
            <a:ahLst/>
            <a:cxnLst/>
            <a:rect l="l" t="t" r="r" b="b"/>
            <a:pathLst>
              <a:path w="6041137" h="603503">
                <a:moveTo>
                  <a:pt x="12954" y="157353"/>
                </a:moveTo>
                <a:lnTo>
                  <a:pt x="157353" y="12954"/>
                </a:lnTo>
                <a:lnTo>
                  <a:pt x="6028182" y="12954"/>
                </a:lnTo>
                <a:lnTo>
                  <a:pt x="6028182" y="446151"/>
                </a:lnTo>
                <a:lnTo>
                  <a:pt x="5883783" y="590550"/>
                </a:lnTo>
                <a:lnTo>
                  <a:pt x="12954" y="590550"/>
                </a:lnTo>
                <a:close/>
                <a:moveTo>
                  <a:pt x="12954" y="157353"/>
                </a:moveTo>
                <a:lnTo>
                  <a:pt x="5883783" y="157353"/>
                </a:lnTo>
                <a:lnTo>
                  <a:pt x="6028182" y="12954"/>
                </a:lnTo>
                <a:moveTo>
                  <a:pt x="5883783" y="157353"/>
                </a:moveTo>
                <a:lnTo>
                  <a:pt x="5883783" y="590550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140202" y="2434209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9011031" y="2289810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140202" y="2289810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127248" y="2276856"/>
            <a:ext cx="6041137" cy="603503"/>
          </a:xfrm>
          <a:custGeom>
            <a:avLst/>
            <a:gdLst/>
            <a:ahLst/>
            <a:cxnLst/>
            <a:rect l="l" t="t" r="r" b="b"/>
            <a:pathLst>
              <a:path w="6041137" h="603503">
                <a:moveTo>
                  <a:pt x="12954" y="157353"/>
                </a:moveTo>
                <a:lnTo>
                  <a:pt x="157353" y="12954"/>
                </a:lnTo>
                <a:lnTo>
                  <a:pt x="6028182" y="12954"/>
                </a:lnTo>
                <a:lnTo>
                  <a:pt x="6028182" y="446151"/>
                </a:lnTo>
                <a:lnTo>
                  <a:pt x="5883783" y="590550"/>
                </a:lnTo>
                <a:lnTo>
                  <a:pt x="12954" y="590550"/>
                </a:lnTo>
                <a:close/>
                <a:moveTo>
                  <a:pt x="12954" y="157353"/>
                </a:moveTo>
                <a:lnTo>
                  <a:pt x="5883783" y="157353"/>
                </a:lnTo>
                <a:lnTo>
                  <a:pt x="6028182" y="12954"/>
                </a:lnTo>
                <a:moveTo>
                  <a:pt x="5883783" y="157353"/>
                </a:moveTo>
                <a:lnTo>
                  <a:pt x="5883783" y="590550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140202" y="1949577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011031" y="1805178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140202" y="1805178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9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FFCC3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127248" y="1792224"/>
            <a:ext cx="6041137" cy="603503"/>
          </a:xfrm>
          <a:custGeom>
            <a:avLst/>
            <a:gdLst/>
            <a:ahLst/>
            <a:cxnLst/>
            <a:rect l="l" t="t" r="r" b="b"/>
            <a:pathLst>
              <a:path w="6041137" h="603503">
                <a:moveTo>
                  <a:pt x="12954" y="157353"/>
                </a:moveTo>
                <a:lnTo>
                  <a:pt x="157353" y="12954"/>
                </a:lnTo>
                <a:lnTo>
                  <a:pt x="6028182" y="12954"/>
                </a:lnTo>
                <a:lnTo>
                  <a:pt x="6028182" y="446151"/>
                </a:lnTo>
                <a:lnTo>
                  <a:pt x="5883783" y="590550"/>
                </a:lnTo>
                <a:lnTo>
                  <a:pt x="12954" y="590550"/>
                </a:lnTo>
                <a:close/>
                <a:moveTo>
                  <a:pt x="12954" y="157353"/>
                </a:moveTo>
                <a:lnTo>
                  <a:pt x="5883783" y="157353"/>
                </a:lnTo>
                <a:lnTo>
                  <a:pt x="6028182" y="12954"/>
                </a:lnTo>
                <a:moveTo>
                  <a:pt x="5883783" y="157353"/>
                </a:moveTo>
                <a:lnTo>
                  <a:pt x="5883783" y="590550"/>
                </a:lnTo>
              </a:path>
            </a:pathLst>
          </a:custGeom>
          <a:ln w="25908">
            <a:solidFill>
              <a:srgbClr val="1B3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139440" y="4358640"/>
            <a:ext cx="5827776" cy="338328"/>
          </a:xfrm>
          <a:custGeom>
            <a:avLst/>
            <a:gdLst/>
            <a:ahLst/>
            <a:cxnLst/>
            <a:rect l="l" t="t" r="r" b="b"/>
            <a:pathLst>
              <a:path w="5827776" h="338328">
                <a:moveTo>
                  <a:pt x="0" y="338328"/>
                </a:moveTo>
                <a:lnTo>
                  <a:pt x="0" y="0"/>
                </a:lnTo>
                <a:lnTo>
                  <a:pt x="5827776" y="0"/>
                </a:lnTo>
                <a:lnTo>
                  <a:pt x="5827776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F5898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5444363" y="4419403"/>
            <a:ext cx="1274008" cy="1904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Alpine Linux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3139440" y="3883152"/>
            <a:ext cx="5827776" cy="338328"/>
          </a:xfrm>
          <a:custGeom>
            <a:avLst/>
            <a:gdLst/>
            <a:ahLst/>
            <a:cxnLst/>
            <a:rect l="l" t="t" r="r" b="b"/>
            <a:pathLst>
              <a:path w="5827776" h="338328">
                <a:moveTo>
                  <a:pt x="0" y="338328"/>
                </a:moveTo>
                <a:lnTo>
                  <a:pt x="0" y="0"/>
                </a:lnTo>
                <a:lnTo>
                  <a:pt x="5827776" y="0"/>
                </a:lnTo>
                <a:lnTo>
                  <a:pt x="5827776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4BBF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4991735" y="3944190"/>
            <a:ext cx="2178533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Install Python and Pip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3139440" y="3442716"/>
            <a:ext cx="5827776" cy="338327"/>
          </a:xfrm>
          <a:custGeom>
            <a:avLst/>
            <a:gdLst/>
            <a:ahLst/>
            <a:cxnLst/>
            <a:rect l="l" t="t" r="r" b="b"/>
            <a:pathLst>
              <a:path w="5827776" h="338327">
                <a:moveTo>
                  <a:pt x="0" y="338328"/>
                </a:moveTo>
                <a:lnTo>
                  <a:pt x="0" y="0"/>
                </a:lnTo>
                <a:lnTo>
                  <a:pt x="5827776" y="0"/>
                </a:lnTo>
                <a:lnTo>
                  <a:pt x="5827776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5456555" y="3504009"/>
            <a:ext cx="1250812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Upgrade Pip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3139440" y="2945892"/>
            <a:ext cx="5827776" cy="338327"/>
          </a:xfrm>
          <a:custGeom>
            <a:avLst/>
            <a:gdLst/>
            <a:ahLst/>
            <a:cxnLst/>
            <a:rect l="l" t="t" r="r" b="b"/>
            <a:pathLst>
              <a:path w="5827776" h="338327">
                <a:moveTo>
                  <a:pt x="0" y="338328"/>
                </a:moveTo>
                <a:lnTo>
                  <a:pt x="0" y="0"/>
                </a:lnTo>
                <a:lnTo>
                  <a:pt x="5827776" y="0"/>
                </a:lnTo>
                <a:lnTo>
                  <a:pt x="5827776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5096891" y="3006930"/>
            <a:ext cx="1970773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Copy Requirements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3165348" y="2433828"/>
            <a:ext cx="5801868" cy="338328"/>
          </a:xfrm>
          <a:custGeom>
            <a:avLst/>
            <a:gdLst/>
            <a:ahLst/>
            <a:cxnLst/>
            <a:rect l="l" t="t" r="r" b="b"/>
            <a:pathLst>
              <a:path w="5801868" h="338328">
                <a:moveTo>
                  <a:pt x="0" y="338328"/>
                </a:moveTo>
                <a:lnTo>
                  <a:pt x="0" y="0"/>
                </a:lnTo>
                <a:lnTo>
                  <a:pt x="5801868" y="0"/>
                </a:lnTo>
                <a:lnTo>
                  <a:pt x="5801868" y="338328"/>
                </a:lnTo>
                <a:lnTo>
                  <a:pt x="0" y="33832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5069078" y="2494867"/>
            <a:ext cx="2053067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Install Requirements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3226308" y="2004060"/>
            <a:ext cx="5620512" cy="368808"/>
          </a:xfrm>
          <a:custGeom>
            <a:avLst/>
            <a:gdLst/>
            <a:ahLst/>
            <a:cxnLst/>
            <a:rect l="l" t="t" r="r" b="b"/>
            <a:pathLst>
              <a:path w="5620512" h="368808">
                <a:moveTo>
                  <a:pt x="0" y="368808"/>
                </a:moveTo>
                <a:lnTo>
                  <a:pt x="0" y="0"/>
                </a:lnTo>
                <a:lnTo>
                  <a:pt x="5620512" y="0"/>
                </a:lnTo>
                <a:lnTo>
                  <a:pt x="5620512" y="368808"/>
                </a:lnTo>
                <a:lnTo>
                  <a:pt x="0" y="36880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5935091" y="2064464"/>
            <a:ext cx="354710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latin typeface="Arial"/>
                <a:cs typeface="Arial"/>
              </a:rPr>
              <a:t>…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78484" y="517924"/>
            <a:ext cx="5980966" cy="6264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Arial"/>
                <a:cs typeface="Arial"/>
              </a:rPr>
              <a:t>Basic Docker CLIs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56792" y="1778206"/>
            <a:ext cx="666856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Pulling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856742" y="1987296"/>
            <a:ext cx="1927860" cy="13716"/>
          </a:xfrm>
          <a:custGeom>
            <a:avLst/>
            <a:gdLst/>
            <a:ahLst/>
            <a:cxnLst/>
            <a:rect l="l" t="t" r="r" b="b"/>
            <a:pathLst>
              <a:path w="1927860" h="13716">
                <a:moveTo>
                  <a:pt x="0" y="13716"/>
                </a:moveTo>
                <a:lnTo>
                  <a:pt x="0" y="0"/>
                </a:lnTo>
                <a:lnTo>
                  <a:pt x="1927860" y="0"/>
                </a:lnTo>
                <a:lnTo>
                  <a:pt x="1927860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519682" y="1778206"/>
            <a:ext cx="1321050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Docker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6792" y="2119963"/>
            <a:ext cx="3171060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717171"/>
                </a:solidFill>
                <a:latin typeface="Arial"/>
                <a:cs typeface="Arial"/>
              </a:rPr>
              <a:t>$ </a:t>
            </a:r>
            <a:r>
              <a:rPr sz="1600" spc="10" dirty="0">
                <a:solidFill>
                  <a:srgbClr val="002060"/>
                </a:solidFill>
                <a:latin typeface="Arial"/>
                <a:cs typeface="Arial"/>
              </a:rPr>
              <a:t>docker pull ajeetraina/hellowhale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56792" y="2802715"/>
            <a:ext cx="980624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Listing 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856742" y="3011424"/>
            <a:ext cx="2348484" cy="13716"/>
          </a:xfrm>
          <a:custGeom>
            <a:avLst/>
            <a:gdLst/>
            <a:ahLst/>
            <a:cxnLst/>
            <a:rect l="l" t="t" r="r" b="b"/>
            <a:pathLst>
              <a:path w="2348484" h="13716">
                <a:moveTo>
                  <a:pt x="0" y="0"/>
                </a:moveTo>
                <a:lnTo>
                  <a:pt x="1174242" y="0"/>
                </a:lnTo>
                <a:lnTo>
                  <a:pt x="2348484" y="0"/>
                </a:lnTo>
                <a:lnTo>
                  <a:pt x="2348484" y="13716"/>
                </a:lnTo>
                <a:lnTo>
                  <a:pt x="1174242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840103" y="2802715"/>
            <a:ext cx="1420491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Docker Images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56792" y="3144091"/>
            <a:ext cx="1651466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Arial"/>
                <a:cs typeface="Arial"/>
              </a:rPr>
              <a:t>$ docker image 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6792" y="3688412"/>
            <a:ext cx="2548244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Running Docker Containers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856742" y="3896868"/>
            <a:ext cx="2493264" cy="13716"/>
          </a:xfrm>
          <a:custGeom>
            <a:avLst/>
            <a:gdLst/>
            <a:ahLst/>
            <a:cxnLst/>
            <a:rect l="l" t="t" r="r" b="b"/>
            <a:pathLst>
              <a:path w="2493264" h="13716">
                <a:moveTo>
                  <a:pt x="0" y="0"/>
                </a:moveTo>
                <a:lnTo>
                  <a:pt x="1246632" y="0"/>
                </a:lnTo>
                <a:lnTo>
                  <a:pt x="2493264" y="0"/>
                </a:lnTo>
                <a:lnTo>
                  <a:pt x="2493264" y="13716"/>
                </a:lnTo>
                <a:lnTo>
                  <a:pt x="1246632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56792" y="4029788"/>
            <a:ext cx="6490587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spc="10" dirty="0">
                <a:solidFill>
                  <a:srgbClr val="002060"/>
                </a:solidFill>
                <a:latin typeface="Arial"/>
                <a:cs typeface="Arial"/>
              </a:rPr>
              <a:t>$ docker run –d –p 5000:5000 –-name hellowhale ajeetraina/hellowhale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56792" y="4746069"/>
            <a:ext cx="2087119" cy="1901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Stopping the container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856742" y="4954524"/>
            <a:ext cx="2031492" cy="13716"/>
          </a:xfrm>
          <a:custGeom>
            <a:avLst/>
            <a:gdLst/>
            <a:ahLst/>
            <a:cxnLst/>
            <a:rect l="l" t="t" r="r" b="b"/>
            <a:pathLst>
              <a:path w="2031492" h="13716">
                <a:moveTo>
                  <a:pt x="0" y="13716"/>
                </a:moveTo>
                <a:lnTo>
                  <a:pt x="0" y="0"/>
                </a:lnTo>
                <a:lnTo>
                  <a:pt x="2031492" y="0"/>
                </a:lnTo>
                <a:lnTo>
                  <a:pt x="2031492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56792" y="5188410"/>
            <a:ext cx="4008717" cy="1901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2060"/>
                </a:solidFill>
                <a:latin typeface="Arial"/>
                <a:cs typeface="Arial"/>
              </a:rPr>
              <a:t>$ docker stop hellowhale (or &lt;container id&gt;)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92" y="705612"/>
            <a:ext cx="4329683" cy="236067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074536"/>
            <a:ext cx="6260716" cy="14952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Using Docker – Build,</a:t>
            </a:r>
            <a:endParaRPr sz="5200">
              <a:latin typeface="Impact"/>
              <a:cs typeface="Impact"/>
            </a:endParaRPr>
          </a:p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Ship &amp; Run WorkFlow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87908" y="363592"/>
            <a:ext cx="4742005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Build. Ship. Run.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2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44" y="1280160"/>
            <a:ext cx="8316469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11656" y="1859963"/>
            <a:ext cx="155504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368806" y="1859963"/>
            <a:ext cx="5123499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717171"/>
                </a:solidFill>
                <a:latin typeface="Arial"/>
                <a:cs typeface="Arial"/>
              </a:rPr>
              <a:t>Create DockerHub Account(if not completed)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11656" y="2164763"/>
            <a:ext cx="155504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68806" y="2164763"/>
            <a:ext cx="693843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717171"/>
                </a:solidFill>
                <a:latin typeface="Arial"/>
                <a:cs typeface="Arial"/>
              </a:rPr>
              <a:t>Open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2059051" y="2422017"/>
            <a:ext cx="3162300" cy="18288"/>
          </a:xfrm>
          <a:custGeom>
            <a:avLst/>
            <a:gdLst/>
            <a:ahLst/>
            <a:cxnLst/>
            <a:rect l="l" t="t" r="r" b="b"/>
            <a:pathLst>
              <a:path w="3162300" h="18288">
                <a:moveTo>
                  <a:pt x="0" y="0"/>
                </a:moveTo>
                <a:lnTo>
                  <a:pt x="1581150" y="0"/>
                </a:lnTo>
                <a:lnTo>
                  <a:pt x="3162300" y="0"/>
                </a:lnTo>
                <a:lnTo>
                  <a:pt x="3162300" y="18288"/>
                </a:lnTo>
                <a:lnTo>
                  <a:pt x="158115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4BBF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2059178" y="2164763"/>
            <a:ext cx="3234273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4BBFA6"/>
                </a:solidFill>
                <a:latin typeface="Arial"/>
                <a:cs typeface="Arial"/>
              </a:rPr>
              <a:t>https://play-with-docker.com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11656" y="2469563"/>
            <a:ext cx="155504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368806" y="2469563"/>
            <a:ext cx="2500795" cy="2387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4BBFA6"/>
                </a:solidFill>
                <a:latin typeface="Arial"/>
                <a:cs typeface="Arial"/>
              </a:rPr>
              <a:t>Hello Whale Example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1368679" y="2726817"/>
            <a:ext cx="2430780" cy="18288"/>
          </a:xfrm>
          <a:custGeom>
            <a:avLst/>
            <a:gdLst/>
            <a:ahLst/>
            <a:cxnLst/>
            <a:rect l="l" t="t" r="r" b="b"/>
            <a:pathLst>
              <a:path w="2430780" h="18288">
                <a:moveTo>
                  <a:pt x="0" y="0"/>
                </a:moveTo>
                <a:lnTo>
                  <a:pt x="1215390" y="0"/>
                </a:lnTo>
                <a:lnTo>
                  <a:pt x="2430780" y="0"/>
                </a:lnTo>
                <a:lnTo>
                  <a:pt x="2430780" y="18288"/>
                </a:lnTo>
                <a:lnTo>
                  <a:pt x="1215390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4BBF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911656" y="2774087"/>
            <a:ext cx="155690" cy="2390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717171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368806" y="2774087"/>
            <a:ext cx="6168762" cy="2390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4BBFA6"/>
                </a:solidFill>
                <a:latin typeface="Arial"/>
                <a:cs typeface="Arial"/>
              </a:rPr>
              <a:t>Build Your First Docker Image &amp; Push it to DockerHub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1368679" y="3031617"/>
            <a:ext cx="6099048" cy="18288"/>
          </a:xfrm>
          <a:custGeom>
            <a:avLst/>
            <a:gdLst/>
            <a:ahLst/>
            <a:cxnLst/>
            <a:rect l="l" t="t" r="r" b="b"/>
            <a:pathLst>
              <a:path w="6099048" h="18288">
                <a:moveTo>
                  <a:pt x="0" y="0"/>
                </a:moveTo>
                <a:lnTo>
                  <a:pt x="2033016" y="0"/>
                </a:lnTo>
                <a:lnTo>
                  <a:pt x="4066032" y="0"/>
                </a:lnTo>
                <a:lnTo>
                  <a:pt x="6099048" y="0"/>
                </a:lnTo>
                <a:lnTo>
                  <a:pt x="6099048" y="18288"/>
                </a:lnTo>
                <a:lnTo>
                  <a:pt x="4066032" y="18288"/>
                </a:lnTo>
                <a:lnTo>
                  <a:pt x="2033016" y="18288"/>
                </a:lnTo>
                <a:lnTo>
                  <a:pt x="0" y="18288"/>
                </a:lnTo>
                <a:close/>
              </a:path>
            </a:pathLst>
          </a:custGeom>
          <a:solidFill>
            <a:srgbClr val="4BBFA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936955" y="652008"/>
            <a:ext cx="1740871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Demo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0433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43526" y="2251503"/>
            <a:ext cx="6891931" cy="10906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Building Docker Containers &amp;</a:t>
            </a:r>
            <a:endParaRPr sz="4100">
              <a:latin typeface="Impact"/>
              <a:cs typeface="Impact"/>
            </a:endParaRPr>
          </a:p>
          <a:p>
            <a:pPr marL="0">
              <a:lnSpc>
                <a:spcPct val="100000"/>
              </a:lnSpc>
            </a:pPr>
            <a:r>
              <a:rPr sz="4100" spc="10" dirty="0">
                <a:solidFill>
                  <a:srgbClr val="0075BC"/>
                </a:solidFill>
                <a:latin typeface="Impact"/>
                <a:cs typeface="Impact"/>
              </a:rPr>
              <a:t>Microservices</a:t>
            </a:r>
            <a:endParaRPr sz="41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6707159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Introducing Dockerfile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06449" y="1793494"/>
            <a:ext cx="6116421" cy="2859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717171"/>
                </a:solidFill>
                <a:latin typeface="Arial"/>
                <a:cs typeface="Arial"/>
              </a:rPr>
              <a:t>Series of instructions to build Docker Images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32" y="2677668"/>
            <a:ext cx="8372857" cy="175564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6188909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Dockerfile – Example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2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04" y="1801368"/>
            <a:ext cx="6565393" cy="38435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7979" y="552314"/>
            <a:ext cx="9219006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Each Dockerfile creates a Layer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4003548" y="4935855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874377" y="4791456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003548" y="4791456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997451" y="4785360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2"/>
                </a:lnTo>
                <a:lnTo>
                  <a:pt x="6097" y="583692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2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090415" y="5000244"/>
            <a:ext cx="5620512" cy="368808"/>
          </a:xfrm>
          <a:custGeom>
            <a:avLst/>
            <a:gdLst/>
            <a:ahLst/>
            <a:cxnLst/>
            <a:rect l="l" t="t" r="r" b="b"/>
            <a:pathLst>
              <a:path w="5620512" h="368808">
                <a:moveTo>
                  <a:pt x="0" y="368808"/>
                </a:moveTo>
                <a:lnTo>
                  <a:pt x="0" y="0"/>
                </a:lnTo>
                <a:lnTo>
                  <a:pt x="5620513" y="0"/>
                </a:lnTo>
                <a:lnTo>
                  <a:pt x="5620513" y="368808"/>
                </a:lnTo>
                <a:lnTo>
                  <a:pt x="0" y="36880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6546850" y="5062855"/>
            <a:ext cx="773811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Kernel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03548" y="4463415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874377" y="4319016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003548" y="4319016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997451" y="4312920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2"/>
                </a:lnTo>
                <a:lnTo>
                  <a:pt x="6097" y="583692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2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003548" y="3989451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874377" y="3845052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003548" y="3845052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997451" y="3838956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2"/>
                </a:lnTo>
                <a:lnTo>
                  <a:pt x="6097" y="583692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2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003548" y="3513963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874377" y="3369564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003548" y="3369564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997451" y="3363468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2"/>
                </a:lnTo>
                <a:lnTo>
                  <a:pt x="6097" y="583692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2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003548" y="3038475"/>
            <a:ext cx="5870829" cy="433196"/>
          </a:xfrm>
          <a:custGeom>
            <a:avLst/>
            <a:gdLst/>
            <a:ahLst/>
            <a:cxnLst/>
            <a:rect l="l" t="t" r="r" b="b"/>
            <a:pathLst>
              <a:path w="5870829" h="433196">
                <a:moveTo>
                  <a:pt x="0" y="433196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6"/>
                </a:lnTo>
                <a:lnTo>
                  <a:pt x="0" y="433196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874377" y="2894076"/>
            <a:ext cx="144399" cy="577595"/>
          </a:xfrm>
          <a:custGeom>
            <a:avLst/>
            <a:gdLst/>
            <a:ahLst/>
            <a:cxnLst/>
            <a:rect l="l" t="t" r="r" b="b"/>
            <a:pathLst>
              <a:path w="144399" h="577595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5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003548" y="2894076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997451" y="2887980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1"/>
                </a:lnTo>
                <a:lnTo>
                  <a:pt x="6097" y="583691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1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03548" y="2559939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7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7"/>
                </a:lnTo>
                <a:lnTo>
                  <a:pt x="0" y="433197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874377" y="2415540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03548" y="2415540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997451" y="2409444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2"/>
                </a:lnTo>
                <a:lnTo>
                  <a:pt x="6097" y="583692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2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03548" y="2075306"/>
            <a:ext cx="5870829" cy="433197"/>
          </a:xfrm>
          <a:custGeom>
            <a:avLst/>
            <a:gdLst/>
            <a:ahLst/>
            <a:cxnLst/>
            <a:rect l="l" t="t" r="r" b="b"/>
            <a:pathLst>
              <a:path w="5870829" h="433197">
                <a:moveTo>
                  <a:pt x="0" y="433198"/>
                </a:moveTo>
                <a:lnTo>
                  <a:pt x="0" y="0"/>
                </a:lnTo>
                <a:lnTo>
                  <a:pt x="5870829" y="0"/>
                </a:lnTo>
                <a:lnTo>
                  <a:pt x="5870829" y="433198"/>
                </a:lnTo>
                <a:lnTo>
                  <a:pt x="0" y="433198"/>
                </a:lnTo>
                <a:close/>
              </a:path>
            </a:pathLst>
          </a:custGeom>
          <a:solidFill>
            <a:srgbClr val="2954A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874377" y="1930908"/>
            <a:ext cx="144399" cy="577596"/>
          </a:xfrm>
          <a:custGeom>
            <a:avLst/>
            <a:gdLst/>
            <a:ahLst/>
            <a:cxnLst/>
            <a:rect l="l" t="t" r="r" b="b"/>
            <a:pathLst>
              <a:path w="144399" h="577596">
                <a:moveTo>
                  <a:pt x="0" y="144399"/>
                </a:moveTo>
                <a:lnTo>
                  <a:pt x="144399" y="0"/>
                </a:lnTo>
                <a:lnTo>
                  <a:pt x="144399" y="433197"/>
                </a:lnTo>
                <a:lnTo>
                  <a:pt x="0" y="577596"/>
                </a:lnTo>
                <a:close/>
              </a:path>
            </a:pathLst>
          </a:custGeom>
          <a:solidFill>
            <a:srgbClr val="2144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003548" y="1930908"/>
            <a:ext cx="6015228" cy="144399"/>
          </a:xfrm>
          <a:custGeom>
            <a:avLst/>
            <a:gdLst/>
            <a:ahLst/>
            <a:cxnLst/>
            <a:rect l="l" t="t" r="r" b="b"/>
            <a:pathLst>
              <a:path w="6015228" h="144399">
                <a:moveTo>
                  <a:pt x="0" y="144399"/>
                </a:moveTo>
                <a:lnTo>
                  <a:pt x="144398" y="0"/>
                </a:lnTo>
                <a:lnTo>
                  <a:pt x="6015228" y="0"/>
                </a:lnTo>
                <a:lnTo>
                  <a:pt x="5870829" y="144399"/>
                </a:lnTo>
                <a:close/>
              </a:path>
            </a:pathLst>
          </a:custGeom>
          <a:solidFill>
            <a:srgbClr val="5376B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997451" y="1924812"/>
            <a:ext cx="6027420" cy="589788"/>
          </a:xfrm>
          <a:custGeom>
            <a:avLst/>
            <a:gdLst/>
            <a:ahLst/>
            <a:cxnLst/>
            <a:rect l="l" t="t" r="r" b="b"/>
            <a:pathLst>
              <a:path w="6027420" h="589788">
                <a:moveTo>
                  <a:pt x="6097" y="150495"/>
                </a:moveTo>
                <a:lnTo>
                  <a:pt x="150495" y="6096"/>
                </a:lnTo>
                <a:lnTo>
                  <a:pt x="6021325" y="6096"/>
                </a:lnTo>
                <a:lnTo>
                  <a:pt x="6021325" y="439293"/>
                </a:lnTo>
                <a:lnTo>
                  <a:pt x="5876926" y="583692"/>
                </a:lnTo>
                <a:lnTo>
                  <a:pt x="6097" y="583692"/>
                </a:lnTo>
                <a:close/>
                <a:moveTo>
                  <a:pt x="6097" y="150495"/>
                </a:moveTo>
                <a:lnTo>
                  <a:pt x="5876926" y="150495"/>
                </a:lnTo>
                <a:lnTo>
                  <a:pt x="6021325" y="6096"/>
                </a:lnTo>
                <a:moveTo>
                  <a:pt x="5876926" y="150495"/>
                </a:moveTo>
                <a:lnTo>
                  <a:pt x="5876926" y="583692"/>
                </a:lnTo>
              </a:path>
            </a:pathLst>
          </a:custGeom>
          <a:ln w="12192">
            <a:solidFill>
              <a:srgbClr val="127CB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090415" y="4485132"/>
            <a:ext cx="5620512" cy="368808"/>
          </a:xfrm>
          <a:custGeom>
            <a:avLst/>
            <a:gdLst/>
            <a:ahLst/>
            <a:cxnLst/>
            <a:rect l="l" t="t" r="r" b="b"/>
            <a:pathLst>
              <a:path w="5620512" h="368808">
                <a:moveTo>
                  <a:pt x="0" y="368808"/>
                </a:moveTo>
                <a:lnTo>
                  <a:pt x="0" y="0"/>
                </a:lnTo>
                <a:lnTo>
                  <a:pt x="5620513" y="0"/>
                </a:lnTo>
                <a:lnTo>
                  <a:pt x="5620513" y="368808"/>
                </a:lnTo>
                <a:lnTo>
                  <a:pt x="0" y="368808"/>
                </a:lnTo>
                <a:close/>
              </a:path>
            </a:pathLst>
          </a:custGeom>
          <a:solidFill>
            <a:srgbClr val="CD131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6214618" y="4547743"/>
            <a:ext cx="1435837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Alpine Linux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4090415" y="4009644"/>
            <a:ext cx="5620512" cy="368808"/>
          </a:xfrm>
          <a:custGeom>
            <a:avLst/>
            <a:gdLst/>
            <a:ahLst/>
            <a:cxnLst/>
            <a:rect l="l" t="t" r="r" b="b"/>
            <a:pathLst>
              <a:path w="5620512" h="368808">
                <a:moveTo>
                  <a:pt x="0" y="368808"/>
                </a:moveTo>
                <a:lnTo>
                  <a:pt x="0" y="0"/>
                </a:lnTo>
                <a:lnTo>
                  <a:pt x="5620513" y="0"/>
                </a:lnTo>
                <a:lnTo>
                  <a:pt x="5620513" y="368808"/>
                </a:lnTo>
                <a:lnTo>
                  <a:pt x="0" y="368808"/>
                </a:lnTo>
                <a:close/>
              </a:path>
            </a:pathLst>
          </a:custGeom>
          <a:solidFill>
            <a:srgbClr val="FFCD3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5707126" y="4071874"/>
            <a:ext cx="2449449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Install Python and Pip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4090415" y="3535680"/>
            <a:ext cx="5620512" cy="370332"/>
          </a:xfrm>
          <a:custGeom>
            <a:avLst/>
            <a:gdLst/>
            <a:ahLst/>
            <a:cxnLst/>
            <a:rect l="l" t="t" r="r" b="b"/>
            <a:pathLst>
              <a:path w="5620512" h="370332">
                <a:moveTo>
                  <a:pt x="0" y="370332"/>
                </a:moveTo>
                <a:lnTo>
                  <a:pt x="0" y="0"/>
                </a:lnTo>
                <a:lnTo>
                  <a:pt x="5620513" y="0"/>
                </a:lnTo>
                <a:lnTo>
                  <a:pt x="5620513" y="370332"/>
                </a:lnTo>
                <a:lnTo>
                  <a:pt x="0" y="370332"/>
                </a:lnTo>
                <a:close/>
              </a:path>
            </a:pathLst>
          </a:custGeom>
          <a:solidFill>
            <a:srgbClr val="93D9C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6228334" y="3598015"/>
            <a:ext cx="1410511" cy="2147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Upgrade Pip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0415" y="3072383"/>
            <a:ext cx="5620512" cy="370332"/>
          </a:xfrm>
          <a:custGeom>
            <a:avLst/>
            <a:gdLst/>
            <a:ahLst/>
            <a:cxnLst/>
            <a:rect l="l" t="t" r="r" b="b"/>
            <a:pathLst>
              <a:path w="5620512" h="370332">
                <a:moveTo>
                  <a:pt x="0" y="370332"/>
                </a:moveTo>
                <a:lnTo>
                  <a:pt x="0" y="0"/>
                </a:lnTo>
                <a:lnTo>
                  <a:pt x="5620513" y="0"/>
                </a:lnTo>
                <a:lnTo>
                  <a:pt x="5620513" y="370332"/>
                </a:lnTo>
                <a:lnTo>
                  <a:pt x="0" y="370332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5822950" y="3134613"/>
            <a:ext cx="2221077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Copy Requirements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0415" y="2581656"/>
            <a:ext cx="5620512" cy="368808"/>
          </a:xfrm>
          <a:custGeom>
            <a:avLst/>
            <a:gdLst/>
            <a:ahLst/>
            <a:cxnLst/>
            <a:rect l="l" t="t" r="r" b="b"/>
            <a:pathLst>
              <a:path w="5620512" h="368808">
                <a:moveTo>
                  <a:pt x="0" y="368808"/>
                </a:moveTo>
                <a:lnTo>
                  <a:pt x="0" y="0"/>
                </a:lnTo>
                <a:lnTo>
                  <a:pt x="5620513" y="0"/>
                </a:lnTo>
                <a:lnTo>
                  <a:pt x="5620513" y="368808"/>
                </a:lnTo>
                <a:lnTo>
                  <a:pt x="0" y="3688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5778754" y="2642997"/>
            <a:ext cx="2309088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Install Requirements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787642" y="2192147"/>
            <a:ext cx="400050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86637" y="1770318"/>
            <a:ext cx="8838558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Let’s imagine you are building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86637" y="2570978"/>
            <a:ext cx="8517451" cy="602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a large, complex application,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86637" y="3370771"/>
            <a:ext cx="4967221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e.g., Online Store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77849" y="1258521"/>
            <a:ext cx="9763489" cy="2616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717171"/>
                </a:solidFill>
                <a:latin typeface="Arial"/>
                <a:cs typeface="Arial"/>
              </a:rPr>
              <a:t>Compose is a tool for defining and running multi-container Docker applications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777849" y="409946"/>
            <a:ext cx="4991655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Docker Compose</a:t>
            </a:r>
            <a:endParaRPr sz="5200">
              <a:latin typeface="Impact"/>
              <a:cs typeface="Impact"/>
            </a:endParaRPr>
          </a:p>
        </p:txBody>
      </p:sp>
      <p:pic>
        <p:nvPicPr>
          <p:cNvPr id="2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362"/>
            <a:ext cx="9432036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388" y="5890260"/>
            <a:ext cx="1848612" cy="96774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82954" y="1839996"/>
            <a:ext cx="9538696" cy="3488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950" spc="10" dirty="0">
                <a:solidFill>
                  <a:srgbClr val="717171"/>
                </a:solidFill>
                <a:latin typeface="Arial"/>
                <a:cs typeface="Arial"/>
              </a:rPr>
              <a:t>- Running WordPress Application using Docker Compose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36955" y="535243"/>
            <a:ext cx="1741666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Demo</a:t>
            </a:r>
            <a:endParaRPr sz="52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936955" y="652008"/>
            <a:ext cx="10043384" cy="6022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Successful Software Development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45280" y="2356104"/>
            <a:ext cx="2653284" cy="2215896"/>
          </a:xfrm>
          <a:custGeom>
            <a:avLst/>
            <a:gdLst/>
            <a:ahLst/>
            <a:cxnLst/>
            <a:rect l="l" t="t" r="r" b="b"/>
            <a:pathLst>
              <a:path w="2653284" h="2215896">
                <a:moveTo>
                  <a:pt x="0" y="2215896"/>
                </a:moveTo>
                <a:lnTo>
                  <a:pt x="1326642" y="0"/>
                </a:lnTo>
                <a:lnTo>
                  <a:pt x="2653284" y="221589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4982845" y="1957832"/>
            <a:ext cx="1281989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002534" y="4451350"/>
            <a:ext cx="8881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038721" y="4346194"/>
            <a:ext cx="1356512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Organization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7979" y="435548"/>
            <a:ext cx="10046638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Successful Software Development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45280" y="2075688"/>
            <a:ext cx="2653284" cy="2215896"/>
          </a:xfrm>
          <a:custGeom>
            <a:avLst/>
            <a:gdLst/>
            <a:ahLst/>
            <a:cxnLst/>
            <a:rect l="l" t="t" r="r" b="b"/>
            <a:pathLst>
              <a:path w="2653284" h="2215896">
                <a:moveTo>
                  <a:pt x="0" y="2215896"/>
                </a:moveTo>
                <a:lnTo>
                  <a:pt x="1326642" y="0"/>
                </a:lnTo>
                <a:lnTo>
                  <a:pt x="2653284" y="221589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4863338" y="1822450"/>
            <a:ext cx="1281989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002534" y="4171569"/>
            <a:ext cx="8881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960997" y="4196588"/>
            <a:ext cx="13565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Organization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22185" y="4745482"/>
            <a:ext cx="633907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Small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967093" y="5019802"/>
            <a:ext cx="1344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Autonomous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54189" y="5294122"/>
            <a:ext cx="571043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2"/>
            <a:ext cx="12192000" cy="6841237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747979" y="435548"/>
            <a:ext cx="10046638" cy="6025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250" spc="10" dirty="0">
                <a:solidFill>
                  <a:srgbClr val="0075BC"/>
                </a:solidFill>
                <a:latin typeface="Impact"/>
                <a:cs typeface="Impact"/>
              </a:rPr>
              <a:t>Successful Software Development</a:t>
            </a:r>
            <a:endParaRPr sz="5200">
              <a:latin typeface="Impact"/>
              <a:cs typeface="Impac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45280" y="2075688"/>
            <a:ext cx="2653284" cy="2215896"/>
          </a:xfrm>
          <a:custGeom>
            <a:avLst/>
            <a:gdLst/>
            <a:ahLst/>
            <a:cxnLst/>
            <a:rect l="l" t="t" r="r" b="b"/>
            <a:pathLst>
              <a:path w="2653284" h="2215896">
                <a:moveTo>
                  <a:pt x="0" y="2215896"/>
                </a:moveTo>
                <a:lnTo>
                  <a:pt x="1326642" y="0"/>
                </a:lnTo>
                <a:lnTo>
                  <a:pt x="2653284" y="221589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4863338" y="1442085"/>
            <a:ext cx="1281989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71444" y="4102989"/>
            <a:ext cx="8881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329940" y="4651883"/>
            <a:ext cx="570128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Agile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563368" y="4926203"/>
            <a:ext cx="2106091" cy="2144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Continuous Delivery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960997" y="4196588"/>
            <a:ext cx="1356511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Organization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322185" y="4745482"/>
            <a:ext cx="633907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Small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967093" y="5019802"/>
            <a:ext cx="1344396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Autonomous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354189" y="5294122"/>
            <a:ext cx="571043" cy="2144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team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1091</Words>
  <Application>Microsoft Office PowerPoint</Application>
  <PresentationFormat>Widescreen</PresentationFormat>
  <Paragraphs>275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Arijeet Majumdar</dc:creator>
  <cp:lastModifiedBy>Arijeet Majumdar</cp:lastModifiedBy>
  <cp:revision>11</cp:revision>
  <dcterms:created xsi:type="dcterms:W3CDTF">2019-11-22T19:00:33Z</dcterms:created>
  <dcterms:modified xsi:type="dcterms:W3CDTF">2019-12-01T10:20:37Z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2019-11-22T00:00:00Z</vt:filetime>
  </property>
  <property fmtid="{D5CDD505-2E9C-101B-9397-08002B2CF9AE}" pid="3" name="LastSaved">
    <vt:filetime>2019-11-22T00:00:00Z</vt:filetime>
  </property>
</Properties>
</file>